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412" r:id="rId2"/>
    <p:sldId id="375" r:id="rId3"/>
    <p:sldId id="407" r:id="rId4"/>
    <p:sldId id="467" r:id="rId5"/>
    <p:sldId id="466" r:id="rId6"/>
    <p:sldId id="452" r:id="rId7"/>
    <p:sldId id="409" r:id="rId8"/>
    <p:sldId id="386" r:id="rId9"/>
    <p:sldId id="503" r:id="rId10"/>
    <p:sldId id="454" r:id="rId11"/>
    <p:sldId id="469" r:id="rId12"/>
    <p:sldId id="398" r:id="rId13"/>
    <p:sldId id="295" r:id="rId14"/>
    <p:sldId id="506" r:id="rId15"/>
    <p:sldId id="470" r:id="rId16"/>
    <p:sldId id="507" r:id="rId17"/>
    <p:sldId id="511" r:id="rId18"/>
    <p:sldId id="512" r:id="rId19"/>
    <p:sldId id="515" r:id="rId20"/>
    <p:sldId id="517" r:id="rId21"/>
    <p:sldId id="510" r:id="rId22"/>
    <p:sldId id="514" r:id="rId23"/>
    <p:sldId id="513" r:id="rId24"/>
    <p:sldId id="5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15"/>
    <p:restoredTop sz="94643"/>
  </p:normalViewPr>
  <p:slideViewPr>
    <p:cSldViewPr snapToGrid="0" snapToObjects="1" showGuides="1">
      <p:cViewPr varScale="1">
        <p:scale>
          <a:sx n="161" d="100"/>
          <a:sy n="161" d="100"/>
        </p:scale>
        <p:origin x="232" y="1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9E1AC-F473-C642-86B2-1435C5905AA4}"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8D5937-A9B4-4E44-A5CB-989759178B02}" type="slidenum">
              <a:rPr lang="en-US" smtClean="0"/>
              <a:t>‹#›</a:t>
            </a:fld>
            <a:endParaRPr lang="en-US"/>
          </a:p>
        </p:txBody>
      </p:sp>
    </p:spTree>
    <p:extLst>
      <p:ext uri="{BB962C8B-B14F-4D97-AF65-F5344CB8AC3E}">
        <p14:creationId xmlns:p14="http://schemas.microsoft.com/office/powerpoint/2010/main" val="2615862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agnermeters.com/moisture-meters/wood-info/what-is-equilibrium-moisture-conten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1225C8-A744-7F42-A4C1-906B1B50F6F4}" type="slidenum">
              <a:rPr lang="en-US" smtClean="0"/>
              <a:t>2</a:t>
            </a:fld>
            <a:endParaRPr lang="en-US"/>
          </a:p>
        </p:txBody>
      </p:sp>
    </p:spTree>
    <p:extLst>
      <p:ext uri="{BB962C8B-B14F-4D97-AF65-F5344CB8AC3E}">
        <p14:creationId xmlns:p14="http://schemas.microsoft.com/office/powerpoint/2010/main" val="1170766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279FAC-559B-4694-B72D-B749B9B68375}" type="slidenum">
              <a:rPr lang="en-US" smtClean="0"/>
              <a:t>9</a:t>
            </a:fld>
            <a:endParaRPr lang="en-US"/>
          </a:p>
        </p:txBody>
      </p:sp>
    </p:spTree>
    <p:extLst>
      <p:ext uri="{BB962C8B-B14F-4D97-AF65-F5344CB8AC3E}">
        <p14:creationId xmlns:p14="http://schemas.microsoft.com/office/powerpoint/2010/main" val="224869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Formula reference: </a:t>
            </a:r>
            <a:r>
              <a:rPr lang="en-US" dirty="0">
                <a:hlinkClick r:id="rId3"/>
              </a:rPr>
              <a:t>https://www.wagnermeters.com/moisture-meters/wood-info/what-is-equilibrium-moisture-content/</a:t>
            </a:r>
            <a:endParaRPr lang="en-US" dirty="0"/>
          </a:p>
        </p:txBody>
      </p:sp>
      <p:sp>
        <p:nvSpPr>
          <p:cNvPr id="4" name="Slide Number Placeholder 3"/>
          <p:cNvSpPr>
            <a:spLocks noGrp="1"/>
          </p:cNvSpPr>
          <p:nvPr>
            <p:ph type="sldNum" sz="quarter" idx="5"/>
          </p:nvPr>
        </p:nvSpPr>
        <p:spPr/>
        <p:txBody>
          <a:bodyPr/>
          <a:lstStyle/>
          <a:p>
            <a:fld id="{B58D5937-A9B4-4E44-A5CB-989759178B02}" type="slidenum">
              <a:rPr lang="en-US" smtClean="0"/>
              <a:t>20</a:t>
            </a:fld>
            <a:endParaRPr lang="en-US"/>
          </a:p>
        </p:txBody>
      </p:sp>
    </p:spTree>
    <p:extLst>
      <p:ext uri="{BB962C8B-B14F-4D97-AF65-F5344CB8AC3E}">
        <p14:creationId xmlns:p14="http://schemas.microsoft.com/office/powerpoint/2010/main" val="3550675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6C4F-42DE-0845-9366-8CB495A41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DD9C1D-8095-1A40-9B14-1CA32B57B4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E85AE6-DF45-9941-A358-41020C6CF858}"/>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5" name="Footer Placeholder 4">
            <a:extLst>
              <a:ext uri="{FF2B5EF4-FFF2-40B4-BE49-F238E27FC236}">
                <a16:creationId xmlns:a16="http://schemas.microsoft.com/office/drawing/2014/main" id="{795C10FA-B3AA-E543-B7CB-D55289D0C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A2919-75ED-7B40-9CD2-315BE9623741}"/>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4153724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F922-2C4A-D34F-AF64-8BBC648230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75DBE5-034D-FB4A-BF85-817CDCC2E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14B9D-DBBB-364E-90D4-D321F9CCACE0}"/>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5" name="Footer Placeholder 4">
            <a:extLst>
              <a:ext uri="{FF2B5EF4-FFF2-40B4-BE49-F238E27FC236}">
                <a16:creationId xmlns:a16="http://schemas.microsoft.com/office/drawing/2014/main" id="{5EF2B1C5-A32C-ED44-AB52-1C92B20010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B07B7-A984-8045-AB12-37405BE22562}"/>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68905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49950-5CE6-DE44-AE6E-D088DBB30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EDCC22-8A29-D54B-A6BC-55BCAEAA5C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0640F-0FEA-984F-94EB-3256267178E5}"/>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5" name="Footer Placeholder 4">
            <a:extLst>
              <a:ext uri="{FF2B5EF4-FFF2-40B4-BE49-F238E27FC236}">
                <a16:creationId xmlns:a16="http://schemas.microsoft.com/office/drawing/2014/main" id="{0CCFA2D6-DEF5-514F-8AE2-D346AF1D1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74B9D-5E55-CA4F-A1CA-6ECFD199C893}"/>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2377269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B927D3-15EF-4C42-A0EF-ED54169DCB52}"/>
              </a:ext>
            </a:extLst>
          </p:cNvPr>
          <p:cNvSpPr/>
          <p:nvPr userDrawn="1"/>
        </p:nvSpPr>
        <p:spPr>
          <a:xfrm>
            <a:off x="0" y="0"/>
            <a:ext cx="12192000" cy="952501"/>
          </a:xfrm>
          <a:prstGeom prst="rect">
            <a:avLst/>
          </a:prstGeom>
          <a:solidFill>
            <a:srgbClr val="A5A5A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8" name="Title 1">
            <a:extLst>
              <a:ext uri="{FF2B5EF4-FFF2-40B4-BE49-F238E27FC236}">
                <a16:creationId xmlns:a16="http://schemas.microsoft.com/office/drawing/2014/main" id="{3DA6DC4A-A43C-744E-984C-0E69468253D8}"/>
              </a:ext>
            </a:extLst>
          </p:cNvPr>
          <p:cNvSpPr>
            <a:spLocks noGrp="1"/>
          </p:cNvSpPr>
          <p:nvPr>
            <p:ph type="title"/>
          </p:nvPr>
        </p:nvSpPr>
        <p:spPr>
          <a:xfrm>
            <a:off x="190129" y="1"/>
            <a:ext cx="11821357" cy="952500"/>
          </a:xfrm>
        </p:spPr>
        <p:txBody>
          <a:bodyPr/>
          <a:lstStyle>
            <a:lvl1pPr>
              <a:defRPr>
                <a:solidFill>
                  <a:schemeClr val="bg1"/>
                </a:solidFill>
              </a:defRPr>
            </a:lvl1pPr>
          </a:lstStyle>
          <a:p>
            <a:r>
              <a:rPr lang="en-US" dirty="0"/>
              <a:t>Click to edit Master title style</a:t>
            </a:r>
          </a:p>
        </p:txBody>
      </p:sp>
      <p:sp>
        <p:nvSpPr>
          <p:cNvPr id="9" name="Content Placeholder 2">
            <a:extLst>
              <a:ext uri="{FF2B5EF4-FFF2-40B4-BE49-F238E27FC236}">
                <a16:creationId xmlns:a16="http://schemas.microsoft.com/office/drawing/2014/main" id="{8AF87BB7-63F1-9E48-BEA8-548E35D95E5C}"/>
              </a:ext>
            </a:extLst>
          </p:cNvPr>
          <p:cNvSpPr>
            <a:spLocks noGrp="1"/>
          </p:cNvSpPr>
          <p:nvPr>
            <p:ph idx="1"/>
          </p:nvPr>
        </p:nvSpPr>
        <p:spPr>
          <a:xfrm>
            <a:off x="190128" y="1225118"/>
            <a:ext cx="11821357" cy="5496357"/>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8AA3CC3D-E2CD-AF4D-9B67-C2C086DDB466}"/>
              </a:ext>
            </a:extLst>
          </p:cNvPr>
          <p:cNvSpPr>
            <a:spLocks noGrp="1"/>
          </p:cNvSpPr>
          <p:nvPr>
            <p:ph type="sldNum" sz="quarter" idx="4"/>
          </p:nvPr>
        </p:nvSpPr>
        <p:spPr>
          <a:xfrm>
            <a:off x="9438290" y="6500865"/>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D5A3B8B7-0EB7-5E46-8CB1-BE99A66CE541}" type="slidenum">
              <a:rPr lang="en-US" smtClean="0"/>
              <a:pPr/>
              <a:t>‹#›</a:t>
            </a:fld>
            <a:endParaRPr lang="en-US" dirty="0"/>
          </a:p>
        </p:txBody>
      </p:sp>
    </p:spTree>
    <p:extLst>
      <p:ext uri="{BB962C8B-B14F-4D97-AF65-F5344CB8AC3E}">
        <p14:creationId xmlns:p14="http://schemas.microsoft.com/office/powerpoint/2010/main" val="2783692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168E-C9F4-2F4B-8C89-E136C69C6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59DD74-D0A9-4D42-96E4-E272E873FE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7DCD87-B20F-EA47-8FE3-F5EAE12B0F62}"/>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5" name="Footer Placeholder 4">
            <a:extLst>
              <a:ext uri="{FF2B5EF4-FFF2-40B4-BE49-F238E27FC236}">
                <a16:creationId xmlns:a16="http://schemas.microsoft.com/office/drawing/2014/main" id="{F245447A-CFF4-3D42-9543-58BA2C45D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28010-BAFC-9947-BE54-6626DC1D0815}"/>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349594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0EED-8735-884A-B222-FAEFA49D0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F0CED-8E54-694E-98B7-90DBF7201B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FA273-A3A7-C748-8EE6-9684F4A7D3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ADD82-7087-704F-B758-6628EE08BC39}"/>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6" name="Footer Placeholder 5">
            <a:extLst>
              <a:ext uri="{FF2B5EF4-FFF2-40B4-BE49-F238E27FC236}">
                <a16:creationId xmlns:a16="http://schemas.microsoft.com/office/drawing/2014/main" id="{0CA033CF-09AE-6941-B920-BA1694352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0CA263-F9B7-3B4C-8999-7747954B0A19}"/>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92021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7356-CAE7-0F4D-AEC0-B0CEE655B7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D28FF-8493-2141-925E-6378E85FC5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8EE1E1-E0DF-BB4A-AB49-4796BFBEF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515A17-096E-1248-BA3A-E9E27994DD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50B49E-8DCE-F54B-B88C-9261D96005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5981AA-B83E-EE42-9FCC-6385B2F059D0}"/>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8" name="Footer Placeholder 7">
            <a:extLst>
              <a:ext uri="{FF2B5EF4-FFF2-40B4-BE49-F238E27FC236}">
                <a16:creationId xmlns:a16="http://schemas.microsoft.com/office/drawing/2014/main" id="{4B1F1772-21E0-9F47-ADE6-2D80CCAA54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F134DF-C9E6-C848-A2D4-04C11F2762A6}"/>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107835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BB9D-3277-DC41-9FE9-860506FEF0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2F993C-3B6B-444C-AC63-61105C72977B}"/>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4" name="Footer Placeholder 3">
            <a:extLst>
              <a:ext uri="{FF2B5EF4-FFF2-40B4-BE49-F238E27FC236}">
                <a16:creationId xmlns:a16="http://schemas.microsoft.com/office/drawing/2014/main" id="{7C94128B-8CB4-7046-9304-28F77E0038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9D25A4-84A5-AA41-B3ED-9D55FDD5B170}"/>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290266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85F3C5-AA7E-8340-9648-A1715E846CD6}"/>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3" name="Footer Placeholder 2">
            <a:extLst>
              <a:ext uri="{FF2B5EF4-FFF2-40B4-BE49-F238E27FC236}">
                <a16:creationId xmlns:a16="http://schemas.microsoft.com/office/drawing/2014/main" id="{3D40D6AC-F571-6143-BA57-4FDCC777C4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05A136-2061-7F4B-9A33-78ABE33B00A1}"/>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136035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7279-1DCA-FD4A-BE69-B0AB8BE58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CE876F-04B5-8049-B1F8-591339976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029CEF-AFBC-734C-9124-A796FE1AD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242D2-95A8-C842-97AE-B3C049FFD9A8}"/>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6" name="Footer Placeholder 5">
            <a:extLst>
              <a:ext uri="{FF2B5EF4-FFF2-40B4-BE49-F238E27FC236}">
                <a16:creationId xmlns:a16="http://schemas.microsoft.com/office/drawing/2014/main" id="{ADD84460-0888-4643-8EDA-B647E89EA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EE915-299E-3A49-BBA1-466D5B836BA7}"/>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2782084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45CF-F7F3-D549-BFAA-0A638ECF6E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A5E823-0B4E-0C41-B3F6-6C003B5696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D0D0C8-9ACE-C941-BEC5-E49AC71DA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C9829-D1CE-FB41-84BB-487CFC4DCED9}"/>
              </a:ext>
            </a:extLst>
          </p:cNvPr>
          <p:cNvSpPr>
            <a:spLocks noGrp="1"/>
          </p:cNvSpPr>
          <p:nvPr>
            <p:ph type="dt" sz="half" idx="10"/>
          </p:nvPr>
        </p:nvSpPr>
        <p:spPr/>
        <p:txBody>
          <a:bodyPr/>
          <a:lstStyle/>
          <a:p>
            <a:fld id="{693394D9-9C79-FA4B-BECE-45E951B62E76}" type="datetimeFigureOut">
              <a:rPr lang="en-US" smtClean="0"/>
              <a:t>10/4/19</a:t>
            </a:fld>
            <a:endParaRPr lang="en-US"/>
          </a:p>
        </p:txBody>
      </p:sp>
      <p:sp>
        <p:nvSpPr>
          <p:cNvPr id="6" name="Footer Placeholder 5">
            <a:extLst>
              <a:ext uri="{FF2B5EF4-FFF2-40B4-BE49-F238E27FC236}">
                <a16:creationId xmlns:a16="http://schemas.microsoft.com/office/drawing/2014/main" id="{5FC5612A-5A4E-DD47-BE11-C9ECF9C9F3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554CCB-0EC0-1741-969C-92AC6E3C86BA}"/>
              </a:ext>
            </a:extLst>
          </p:cNvPr>
          <p:cNvSpPr>
            <a:spLocks noGrp="1"/>
          </p:cNvSpPr>
          <p:nvPr>
            <p:ph type="sldNum" sz="quarter" idx="12"/>
          </p:nvPr>
        </p:nvSpPr>
        <p:spPr/>
        <p:txBody>
          <a:bodyPr/>
          <a:lstStyle/>
          <a:p>
            <a:fld id="{B13062C5-484F-9C4E-9494-BEB972CADABA}" type="slidenum">
              <a:rPr lang="en-US" smtClean="0"/>
              <a:t>‹#›</a:t>
            </a:fld>
            <a:endParaRPr lang="en-US"/>
          </a:p>
        </p:txBody>
      </p:sp>
    </p:spTree>
    <p:extLst>
      <p:ext uri="{BB962C8B-B14F-4D97-AF65-F5344CB8AC3E}">
        <p14:creationId xmlns:p14="http://schemas.microsoft.com/office/powerpoint/2010/main" val="2681975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0EC638-F10C-334B-935F-474496105B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E5C597-02EA-F94C-8446-A2292C138B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CADFC-9E58-434A-BA7A-C867F3F2C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3394D9-9C79-FA4B-BECE-45E951B62E76}" type="datetimeFigureOut">
              <a:rPr lang="en-US" smtClean="0"/>
              <a:t>10/4/19</a:t>
            </a:fld>
            <a:endParaRPr lang="en-US"/>
          </a:p>
        </p:txBody>
      </p:sp>
      <p:sp>
        <p:nvSpPr>
          <p:cNvPr id="5" name="Footer Placeholder 4">
            <a:extLst>
              <a:ext uri="{FF2B5EF4-FFF2-40B4-BE49-F238E27FC236}">
                <a16:creationId xmlns:a16="http://schemas.microsoft.com/office/drawing/2014/main" id="{668D625D-17FD-944C-A93F-73BE1181FD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CE804D-E120-D44F-8476-F16F9CB9C1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3062C5-484F-9C4E-9494-BEB972CADABA}" type="slidenum">
              <a:rPr lang="en-US" smtClean="0"/>
              <a:t>‹#›</a:t>
            </a:fld>
            <a:endParaRPr lang="en-US"/>
          </a:p>
        </p:txBody>
      </p:sp>
    </p:spTree>
    <p:extLst>
      <p:ext uri="{BB962C8B-B14F-4D97-AF65-F5344CB8AC3E}">
        <p14:creationId xmlns:p14="http://schemas.microsoft.com/office/powerpoint/2010/main" val="150470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0.tiff"/><Relationship Id="rId2" Type="http://schemas.openxmlformats.org/officeDocument/2006/relationships/image" Target="../media/image46.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0.tiff"/><Relationship Id="rId2" Type="http://schemas.openxmlformats.org/officeDocument/2006/relationships/image" Target="../media/image46.tiff"/><Relationship Id="rId1" Type="http://schemas.openxmlformats.org/officeDocument/2006/relationships/slideLayout" Target="../slideLayouts/slideLayout2.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3.wdp"/><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8.png"/><Relationship Id="rId12"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microsoft.com/office/2007/relationships/hdphoto" Target="../media/hdphoto5.wdp"/><Relationship Id="rId15" Type="http://schemas.microsoft.com/office/2007/relationships/hdphoto" Target="../media/hdphoto9.wdp"/><Relationship Id="rId10" Type="http://schemas.microsoft.com/office/2007/relationships/hdphoto" Target="../media/hdphoto7.wdp"/><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8.png"/><Relationship Id="rId12"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microsoft.com/office/2007/relationships/hdphoto" Target="../media/hdphoto5.wdp"/><Relationship Id="rId15" Type="http://schemas.microsoft.com/office/2007/relationships/hdphoto" Target="../media/hdphoto9.wdp"/><Relationship Id="rId10" Type="http://schemas.microsoft.com/office/2007/relationships/hdphoto" Target="../media/hdphoto7.wdp"/><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7.tiff"/></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10" Type="http://schemas.openxmlformats.org/officeDocument/2006/relationships/image" Target="../media/image11.tiff"/><Relationship Id="rId4" Type="http://schemas.openxmlformats.org/officeDocument/2006/relationships/image" Target="../media/image5.tiff"/><Relationship Id="rId9"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TWJmMLEw1aq7Yf_QAyDG5oWvYX1ryFvm/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2.tiff"/></Relationships>
</file>

<file path=ppt/slides/_rels/slide21.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image" Target="../media/image74.tiff"/><Relationship Id="rId7" Type="http://schemas.openxmlformats.org/officeDocument/2006/relationships/image" Target="../media/image77.tiff"/><Relationship Id="rId2" Type="http://schemas.openxmlformats.org/officeDocument/2006/relationships/image" Target="../media/image73.tiff"/><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11.wdp"/><Relationship Id="rId5" Type="http://schemas.openxmlformats.org/officeDocument/2006/relationships/image" Target="../media/image76.png"/><Relationship Id="rId10" Type="http://schemas.openxmlformats.org/officeDocument/2006/relationships/image" Target="../media/image80.tiff"/><Relationship Id="rId4" Type="http://schemas.openxmlformats.org/officeDocument/2006/relationships/image" Target="../media/image75.tiff"/><Relationship Id="rId9" Type="http://schemas.openxmlformats.org/officeDocument/2006/relationships/image" Target="../media/image79.tiff"/></Relationships>
</file>

<file path=ppt/slides/_rels/slide2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tiff"/><Relationship Id="rId4" Type="http://schemas.openxmlformats.org/officeDocument/2006/relationships/image" Target="../media/image83.tif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kn2/factorAnalysisExample/blob/master/FactorAnalysis.ipynb" TargetMode="External"/><Relationship Id="rId2" Type="http://schemas.openxmlformats.org/officeDocument/2006/relationships/hyperlink" Target="https://github.com/rkn2/factorAnalysisExample/blob/master/FactorAnalysisPersonality.ipyn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tiff"/><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tiff"/><Relationship Id="rId11" Type="http://schemas.openxmlformats.org/officeDocument/2006/relationships/image" Target="../media/image21.svg"/><Relationship Id="rId5" Type="http://schemas.openxmlformats.org/officeDocument/2006/relationships/image" Target="../media/image15.tiff"/><Relationship Id="rId10" Type="http://schemas.openxmlformats.org/officeDocument/2006/relationships/image" Target="../media/image20.png"/><Relationship Id="rId4" Type="http://schemas.openxmlformats.org/officeDocument/2006/relationships/image" Target="../media/image14.tiff"/><Relationship Id="rId9"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5.tif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4.tiff"/><Relationship Id="rId5" Type="http://schemas.openxmlformats.org/officeDocument/2006/relationships/image" Target="../media/image21.svg"/><Relationship Id="rId10" Type="http://schemas.openxmlformats.org/officeDocument/2006/relationships/image" Target="../media/image9.png"/><Relationship Id="rId4" Type="http://schemas.openxmlformats.org/officeDocument/2006/relationships/image" Target="../media/image20.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24.png"/><Relationship Id="rId18" Type="http://schemas.openxmlformats.org/officeDocument/2006/relationships/image" Target="../media/image17.png"/><Relationship Id="rId26" Type="http://schemas.openxmlformats.org/officeDocument/2006/relationships/image" Target="../media/image32.png"/><Relationship Id="rId3" Type="http://schemas.openxmlformats.org/officeDocument/2006/relationships/image" Target="../media/image19.svg"/><Relationship Id="rId21" Type="http://schemas.openxmlformats.org/officeDocument/2006/relationships/image" Target="../media/image30.png"/><Relationship Id="rId7" Type="http://schemas.openxmlformats.org/officeDocument/2006/relationships/image" Target="../media/image23.svg"/><Relationship Id="rId12" Type="http://schemas.openxmlformats.org/officeDocument/2006/relationships/image" Target="../media/image27.svg"/><Relationship Id="rId17" Type="http://schemas.openxmlformats.org/officeDocument/2006/relationships/image" Target="../media/image32.png"/><Relationship Id="rId25" Type="http://schemas.openxmlformats.org/officeDocument/2006/relationships/image" Target="../media/image24.png"/><Relationship Id="rId2" Type="http://schemas.openxmlformats.org/officeDocument/2006/relationships/image" Target="../media/image18.png"/><Relationship Id="rId16" Type="http://schemas.openxmlformats.org/officeDocument/2006/relationships/image" Target="../media/image15.png"/><Relationship Id="rId20" Type="http://schemas.openxmlformats.org/officeDocument/2006/relationships/image" Target="../media/image29.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6.png"/><Relationship Id="rId24" Type="http://schemas.openxmlformats.org/officeDocument/2006/relationships/image" Target="../media/image230.png"/><Relationship Id="rId5" Type="http://schemas.openxmlformats.org/officeDocument/2006/relationships/image" Target="../media/image21.svg"/><Relationship Id="rId15" Type="http://schemas.openxmlformats.org/officeDocument/2006/relationships/image" Target="../media/image140.png"/><Relationship Id="rId23" Type="http://schemas.openxmlformats.org/officeDocument/2006/relationships/image" Target="../media/image220.png"/><Relationship Id="rId10" Type="http://schemas.openxmlformats.org/officeDocument/2006/relationships/image" Target="../media/image9.png"/><Relationship Id="rId19"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13.svg"/><Relationship Id="rId14" Type="http://schemas.openxmlformats.org/officeDocument/2006/relationships/image" Target="../media/image14.tiff"/><Relationship Id="rId22" Type="http://schemas.openxmlformats.org/officeDocument/2006/relationships/image" Target="../media/image31.svg"/><Relationship Id="rId27" Type="http://schemas.openxmlformats.org/officeDocument/2006/relationships/image" Target="../media/image250.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85D3EC-C972-D141-A785-952EBE2A3471}"/>
              </a:ext>
            </a:extLst>
          </p:cNvPr>
          <p:cNvSpPr txBox="1">
            <a:spLocks/>
          </p:cNvSpPr>
          <p:nvPr/>
        </p:nvSpPr>
        <p:spPr>
          <a:xfrm>
            <a:off x="6353506" y="488045"/>
            <a:ext cx="5619154"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CF7A4C"/>
                </a:solidFill>
              </a:rPr>
              <a:t>Old buildings, </a:t>
            </a:r>
          </a:p>
          <a:p>
            <a:r>
              <a:rPr lang="en-US" sz="4400" b="1" dirty="0">
                <a:solidFill>
                  <a:srgbClr val="CF7A4C"/>
                </a:solidFill>
              </a:rPr>
              <a:t>new techniques: </a:t>
            </a:r>
          </a:p>
          <a:p>
            <a:endParaRPr lang="en-US" sz="1050" b="1" dirty="0"/>
          </a:p>
          <a:p>
            <a:r>
              <a:rPr lang="en-US" sz="2800" dirty="0"/>
              <a:t>How do buildings of the past fit into smart, sustainable cities for the future?</a:t>
            </a:r>
          </a:p>
        </p:txBody>
      </p:sp>
      <p:sp>
        <p:nvSpPr>
          <p:cNvPr id="10" name="Subtitle 2">
            <a:extLst>
              <a:ext uri="{FF2B5EF4-FFF2-40B4-BE49-F238E27FC236}">
                <a16:creationId xmlns:a16="http://schemas.microsoft.com/office/drawing/2014/main" id="{8C1D57BD-4C57-E24A-B088-837DE2276747}"/>
              </a:ext>
            </a:extLst>
          </p:cNvPr>
          <p:cNvSpPr txBox="1">
            <a:spLocks/>
          </p:cNvSpPr>
          <p:nvPr/>
        </p:nvSpPr>
        <p:spPr>
          <a:xfrm>
            <a:off x="5958624" y="4984654"/>
            <a:ext cx="6457245"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latin typeface="+mj-lt"/>
              </a:rPr>
              <a:t>Rebecca Napolitano</a:t>
            </a:r>
          </a:p>
          <a:p>
            <a:r>
              <a:rPr lang="en-US" sz="1800" dirty="0">
                <a:latin typeface="+mj-lt"/>
              </a:rPr>
              <a:t>Princeton University</a:t>
            </a:r>
          </a:p>
          <a:p>
            <a:r>
              <a:rPr lang="en-US" sz="1800" dirty="0">
                <a:latin typeface="+mj-lt"/>
              </a:rPr>
              <a:t>Heritage Structures Lab</a:t>
            </a:r>
          </a:p>
          <a:p>
            <a:r>
              <a:rPr lang="en-US" sz="1800" dirty="0">
                <a:latin typeface="+mj-lt"/>
              </a:rPr>
              <a:t> Structural Health Monitoring Lab</a:t>
            </a:r>
          </a:p>
          <a:p>
            <a:endParaRPr lang="en-US" sz="2000" dirty="0">
              <a:latin typeface="+mj-lt"/>
            </a:endParaRPr>
          </a:p>
        </p:txBody>
      </p:sp>
      <p:pic>
        <p:nvPicPr>
          <p:cNvPr id="11" name="Picture 6" descr="Image result for coal drops yard">
            <a:extLst>
              <a:ext uri="{FF2B5EF4-FFF2-40B4-BE49-F238E27FC236}">
                <a16:creationId xmlns:a16="http://schemas.microsoft.com/office/drawing/2014/main" id="{8FD9A39A-58EB-5740-98F6-5D1F37E95EC3}"/>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0" y="-4424"/>
            <a:ext cx="6096000" cy="32166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historic structure icon">
            <a:extLst>
              <a:ext uri="{FF2B5EF4-FFF2-40B4-BE49-F238E27FC236}">
                <a16:creationId xmlns:a16="http://schemas.microsoft.com/office/drawing/2014/main" id="{5E0F8E20-2537-E54E-959C-4BE861040E9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412546" y="2945379"/>
            <a:ext cx="1501074" cy="20497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a:extLst>
              <a:ext uri="{FF2B5EF4-FFF2-40B4-BE49-F238E27FC236}">
                <a16:creationId xmlns:a16="http://schemas.microsoft.com/office/drawing/2014/main" id="{C87CF3BC-885D-A044-8F1B-3553A7F7013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0" y="3025139"/>
            <a:ext cx="6096000" cy="3848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B68A19-0DD9-7A49-960A-E38B71AE5F24}"/>
              </a:ext>
            </a:extLst>
          </p:cNvPr>
          <p:cNvSpPr/>
          <p:nvPr/>
        </p:nvSpPr>
        <p:spPr>
          <a:xfrm>
            <a:off x="11624441" y="6148552"/>
            <a:ext cx="567559" cy="714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172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B0A93FE-E809-7E45-A13E-5990095C08EC}"/>
              </a:ext>
            </a:extLst>
          </p:cNvPr>
          <p:cNvPicPr>
            <a:picLocks noChangeAspect="1"/>
          </p:cNvPicPr>
          <p:nvPr/>
        </p:nvPicPr>
        <p:blipFill rotWithShape="1">
          <a:blip r:embed="rId2">
            <a:extLst>
              <a:ext uri="{28A0092B-C50C-407E-A947-70E740481C1C}">
                <a14:useLocalDpi xmlns:a14="http://schemas.microsoft.com/office/drawing/2010/main"/>
              </a:ext>
            </a:extLst>
          </a:blip>
          <a:srcRect t="17916"/>
          <a:stretch/>
        </p:blipFill>
        <p:spPr>
          <a:xfrm>
            <a:off x="180514" y="1103903"/>
            <a:ext cx="3972324" cy="4419531"/>
          </a:xfrm>
          <a:prstGeom prst="rect">
            <a:avLst/>
          </a:prstGeom>
        </p:spPr>
      </p:pic>
      <p:sp>
        <p:nvSpPr>
          <p:cNvPr id="31" name="Right Triangle 30">
            <a:extLst>
              <a:ext uri="{FF2B5EF4-FFF2-40B4-BE49-F238E27FC236}">
                <a16:creationId xmlns:a16="http://schemas.microsoft.com/office/drawing/2014/main" id="{58ACC189-1070-6C40-B5A3-43DF67F1E5E3}"/>
              </a:ext>
            </a:extLst>
          </p:cNvPr>
          <p:cNvSpPr/>
          <p:nvPr/>
        </p:nvSpPr>
        <p:spPr>
          <a:xfrm rot="2809762">
            <a:off x="2021686" y="3121517"/>
            <a:ext cx="4761767" cy="50093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 descr="page56image3877472">
            <a:extLst>
              <a:ext uri="{FF2B5EF4-FFF2-40B4-BE49-F238E27FC236}">
                <a16:creationId xmlns:a16="http://schemas.microsoft.com/office/drawing/2014/main" id="{C8828162-212F-5641-B932-BE0DC051265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5329" r="7580"/>
          <a:stretch/>
        </p:blipFill>
        <p:spPr bwMode="auto">
          <a:xfrm>
            <a:off x="7830753" y="1120379"/>
            <a:ext cx="4180733" cy="4272143"/>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Triangle 29">
            <a:extLst>
              <a:ext uri="{FF2B5EF4-FFF2-40B4-BE49-F238E27FC236}">
                <a16:creationId xmlns:a16="http://schemas.microsoft.com/office/drawing/2014/main" id="{17CFE4F8-13E3-1749-9475-B614647927B4}"/>
              </a:ext>
            </a:extLst>
          </p:cNvPr>
          <p:cNvSpPr/>
          <p:nvPr/>
        </p:nvSpPr>
        <p:spPr>
          <a:xfrm rot="8076306">
            <a:off x="5591369" y="2974425"/>
            <a:ext cx="4339104" cy="497794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6B724-3036-9C40-9AFD-37C33C1420AD}"/>
              </a:ext>
            </a:extLst>
          </p:cNvPr>
          <p:cNvSpPr>
            <a:spLocks noGrp="1"/>
          </p:cNvSpPr>
          <p:nvPr>
            <p:ph type="title"/>
          </p:nvPr>
        </p:nvSpPr>
        <p:spPr/>
        <p:txBody>
          <a:bodyPr>
            <a:normAutofit/>
          </a:bodyPr>
          <a:lstStyle/>
          <a:p>
            <a:r>
              <a:rPr lang="en-US" dirty="0"/>
              <a:t>To address all of these unknowns…</a:t>
            </a:r>
          </a:p>
        </p:txBody>
      </p:sp>
      <p:sp>
        <p:nvSpPr>
          <p:cNvPr id="3" name="Content Placeholder 2">
            <a:extLst>
              <a:ext uri="{FF2B5EF4-FFF2-40B4-BE49-F238E27FC236}">
                <a16:creationId xmlns:a16="http://schemas.microsoft.com/office/drawing/2014/main" id="{A6B1DDDF-D0AE-434F-8841-E3319BCA5754}"/>
              </a:ext>
            </a:extLst>
          </p:cNvPr>
          <p:cNvSpPr>
            <a:spLocks noGrp="1"/>
          </p:cNvSpPr>
          <p:nvPr>
            <p:ph idx="1"/>
          </p:nvPr>
        </p:nvSpPr>
        <p:spPr>
          <a:xfrm>
            <a:off x="0" y="8157546"/>
            <a:ext cx="11821357" cy="5496357"/>
          </a:xfrm>
        </p:spPr>
        <p:txBody>
          <a:bodyPr/>
          <a:lstStyle/>
          <a:p>
            <a:pPr marL="0" indent="0">
              <a:buNone/>
            </a:pPr>
            <a:r>
              <a:rPr lang="en-US" dirty="0"/>
              <a:t>During graduate school I have worked at the intersection of civil engineering, computer science, and historic preservation to develop new techniques for understanding what is going on inside an old building for trying to figure out creative ways we can figure out all of those unknowns and reduce the uncertainty of this large section of our building stock. </a:t>
            </a:r>
          </a:p>
        </p:txBody>
      </p:sp>
      <p:pic>
        <p:nvPicPr>
          <p:cNvPr id="4" name="Picture 10" descr="Image result for historic structure icon">
            <a:extLst>
              <a:ext uri="{FF2B5EF4-FFF2-40B4-BE49-F238E27FC236}">
                <a16:creationId xmlns:a16="http://schemas.microsoft.com/office/drawing/2014/main" id="{57CF7B6E-E6CA-BC44-9C67-1AEDBC3B5131}"/>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64272" y="3152066"/>
            <a:ext cx="1863455" cy="2544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A794C9-A484-9048-B54C-D0406FB004F4}"/>
              </a:ext>
            </a:extLst>
          </p:cNvPr>
          <p:cNvPicPr>
            <a:picLocks noChangeAspect="1"/>
          </p:cNvPicPr>
          <p:nvPr/>
        </p:nvPicPr>
        <p:blipFill>
          <a:blip r:embed="rId5">
            <a:duotone>
              <a:schemeClr val="accent2">
                <a:shade val="45000"/>
                <a:satMod val="135000"/>
              </a:schemeClr>
              <a:prstClr val="white"/>
            </a:duotone>
          </a:blip>
          <a:stretch>
            <a:fillRect/>
          </a:stretch>
        </p:blipFill>
        <p:spPr>
          <a:xfrm>
            <a:off x="5429695" y="1120379"/>
            <a:ext cx="1319324" cy="1507799"/>
          </a:xfrm>
          <a:prstGeom prst="rect">
            <a:avLst/>
          </a:prstGeom>
        </p:spPr>
      </p:pic>
      <p:pic>
        <p:nvPicPr>
          <p:cNvPr id="7" name="Picture 6">
            <a:extLst>
              <a:ext uri="{FF2B5EF4-FFF2-40B4-BE49-F238E27FC236}">
                <a16:creationId xmlns:a16="http://schemas.microsoft.com/office/drawing/2014/main" id="{A449FD9F-7E75-0442-9DF2-DD939BFAF6B7}"/>
              </a:ext>
            </a:extLst>
          </p:cNvPr>
          <p:cNvPicPr>
            <a:picLocks noChangeAspect="1"/>
          </p:cNvPicPr>
          <p:nvPr/>
        </p:nvPicPr>
        <p:blipFill>
          <a:blip r:embed="rId6">
            <a:duotone>
              <a:schemeClr val="accent1">
                <a:shade val="45000"/>
                <a:satMod val="135000"/>
              </a:schemeClr>
              <a:prstClr val="white"/>
            </a:duotone>
          </a:blip>
          <a:stretch>
            <a:fillRect/>
          </a:stretch>
        </p:blipFill>
        <p:spPr>
          <a:xfrm>
            <a:off x="1322765" y="5082832"/>
            <a:ext cx="1863455" cy="1863455"/>
          </a:xfrm>
          <a:prstGeom prst="rect">
            <a:avLst/>
          </a:prstGeom>
        </p:spPr>
      </p:pic>
      <p:pic>
        <p:nvPicPr>
          <p:cNvPr id="8" name="Picture 7">
            <a:extLst>
              <a:ext uri="{FF2B5EF4-FFF2-40B4-BE49-F238E27FC236}">
                <a16:creationId xmlns:a16="http://schemas.microsoft.com/office/drawing/2014/main" id="{9F0729C5-C858-944C-A846-E6E6821209F3}"/>
              </a:ext>
            </a:extLst>
          </p:cNvPr>
          <p:cNvPicPr>
            <a:picLocks noChangeAspect="1"/>
          </p:cNvPicPr>
          <p:nvPr/>
        </p:nvPicPr>
        <p:blipFill>
          <a:blip r:embed="rId7">
            <a:duotone>
              <a:schemeClr val="accent6">
                <a:shade val="45000"/>
                <a:satMod val="135000"/>
              </a:schemeClr>
              <a:prstClr val="white"/>
            </a:duotone>
          </a:blip>
          <a:stretch>
            <a:fillRect/>
          </a:stretch>
        </p:blipFill>
        <p:spPr>
          <a:xfrm>
            <a:off x="9570637" y="5392522"/>
            <a:ext cx="1244074" cy="1244074"/>
          </a:xfrm>
          <a:prstGeom prst="rect">
            <a:avLst/>
          </a:prstGeom>
        </p:spPr>
      </p:pic>
      <p:cxnSp>
        <p:nvCxnSpPr>
          <p:cNvPr id="10" name="Straight Arrow Connector 9">
            <a:extLst>
              <a:ext uri="{FF2B5EF4-FFF2-40B4-BE49-F238E27FC236}">
                <a16:creationId xmlns:a16="http://schemas.microsoft.com/office/drawing/2014/main" id="{9402D592-A65C-6445-8C43-DB2CB8CA3E20}"/>
              </a:ext>
            </a:extLst>
          </p:cNvPr>
          <p:cNvCxnSpPr>
            <a:cxnSpLocks/>
          </p:cNvCxnSpPr>
          <p:nvPr/>
        </p:nvCxnSpPr>
        <p:spPr>
          <a:xfrm>
            <a:off x="6089357" y="2713238"/>
            <a:ext cx="6643" cy="523888"/>
          </a:xfrm>
          <a:prstGeom prst="straightConnector1">
            <a:avLst/>
          </a:prstGeom>
          <a:ln w="57150">
            <a:solidFill>
              <a:srgbClr val="BF4B1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FB98B-908F-8A4B-B2FE-EF05AC161E21}"/>
              </a:ext>
            </a:extLst>
          </p:cNvPr>
          <p:cNvCxnSpPr>
            <a:cxnSpLocks/>
          </p:cNvCxnSpPr>
          <p:nvPr/>
        </p:nvCxnSpPr>
        <p:spPr>
          <a:xfrm flipV="1">
            <a:off x="3186220" y="4721327"/>
            <a:ext cx="1910791" cy="9317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FBE0D8-420E-8E4D-93C3-F4F98842C895}"/>
              </a:ext>
            </a:extLst>
          </p:cNvPr>
          <p:cNvCxnSpPr>
            <a:cxnSpLocks/>
          </p:cNvCxnSpPr>
          <p:nvPr/>
        </p:nvCxnSpPr>
        <p:spPr>
          <a:xfrm flipH="1" flipV="1">
            <a:off x="7027727" y="4721327"/>
            <a:ext cx="2542910" cy="93172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01FA75-35D1-1247-98F5-419405B0EB15}"/>
              </a:ext>
            </a:extLst>
          </p:cNvPr>
          <p:cNvCxnSpPr>
            <a:cxnSpLocks/>
          </p:cNvCxnSpPr>
          <p:nvPr/>
        </p:nvCxnSpPr>
        <p:spPr>
          <a:xfrm>
            <a:off x="6749019" y="2473451"/>
            <a:ext cx="3050656" cy="2881370"/>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556568-2ABF-9C41-9367-1D4B7DDC2F40}"/>
              </a:ext>
            </a:extLst>
          </p:cNvPr>
          <p:cNvCxnSpPr>
            <a:cxnSpLocks/>
          </p:cNvCxnSpPr>
          <p:nvPr/>
        </p:nvCxnSpPr>
        <p:spPr>
          <a:xfrm>
            <a:off x="3678865" y="6052261"/>
            <a:ext cx="5326917" cy="44184"/>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81EFB2-8465-AC4B-A505-5C707361EE88}"/>
              </a:ext>
            </a:extLst>
          </p:cNvPr>
          <p:cNvCxnSpPr>
            <a:cxnSpLocks/>
          </p:cNvCxnSpPr>
          <p:nvPr/>
        </p:nvCxnSpPr>
        <p:spPr>
          <a:xfrm flipV="1">
            <a:off x="2560273" y="2473451"/>
            <a:ext cx="2734498" cy="2609381"/>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453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B0A93FE-E809-7E45-A13E-5990095C08EC}"/>
              </a:ext>
            </a:extLst>
          </p:cNvPr>
          <p:cNvPicPr>
            <a:picLocks noChangeAspect="1"/>
          </p:cNvPicPr>
          <p:nvPr/>
        </p:nvPicPr>
        <p:blipFill rotWithShape="1">
          <a:blip r:embed="rId2">
            <a:alphaModFix amt="9000"/>
            <a:extLst>
              <a:ext uri="{28A0092B-C50C-407E-A947-70E740481C1C}">
                <a14:useLocalDpi xmlns:a14="http://schemas.microsoft.com/office/drawing/2010/main"/>
              </a:ext>
            </a:extLst>
          </a:blip>
          <a:srcRect t="17916"/>
          <a:stretch/>
        </p:blipFill>
        <p:spPr>
          <a:xfrm>
            <a:off x="180514" y="1103903"/>
            <a:ext cx="3972324" cy="4419531"/>
          </a:xfrm>
          <a:prstGeom prst="rect">
            <a:avLst/>
          </a:prstGeom>
        </p:spPr>
      </p:pic>
      <p:sp>
        <p:nvSpPr>
          <p:cNvPr id="31" name="Right Triangle 30">
            <a:extLst>
              <a:ext uri="{FF2B5EF4-FFF2-40B4-BE49-F238E27FC236}">
                <a16:creationId xmlns:a16="http://schemas.microsoft.com/office/drawing/2014/main" id="{58ACC189-1070-6C40-B5A3-43DF67F1E5E3}"/>
              </a:ext>
            </a:extLst>
          </p:cNvPr>
          <p:cNvSpPr/>
          <p:nvPr/>
        </p:nvSpPr>
        <p:spPr>
          <a:xfrm rot="2809762">
            <a:off x="2021686" y="3121517"/>
            <a:ext cx="4761767" cy="500933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 descr="page56image3877472">
            <a:extLst>
              <a:ext uri="{FF2B5EF4-FFF2-40B4-BE49-F238E27FC236}">
                <a16:creationId xmlns:a16="http://schemas.microsoft.com/office/drawing/2014/main" id="{C8828162-212F-5641-B932-BE0DC051265D}"/>
              </a:ext>
            </a:extLst>
          </p:cNvPr>
          <p:cNvPicPr>
            <a:picLocks noChangeAspect="1" noChangeArrowheads="1"/>
          </p:cNvPicPr>
          <p:nvPr/>
        </p:nvPicPr>
        <p:blipFill rotWithShape="1">
          <a:blip r:embed="rId3">
            <a:alphaModFix amt="14000"/>
            <a:extLst>
              <a:ext uri="{28A0092B-C50C-407E-A947-70E740481C1C}">
                <a14:useLocalDpi xmlns:a14="http://schemas.microsoft.com/office/drawing/2010/main"/>
              </a:ext>
            </a:extLst>
          </a:blip>
          <a:srcRect t="15329" r="7580"/>
          <a:stretch/>
        </p:blipFill>
        <p:spPr bwMode="auto">
          <a:xfrm>
            <a:off x="7830753" y="1120379"/>
            <a:ext cx="4180733" cy="4272143"/>
          </a:xfrm>
          <a:prstGeom prst="rect">
            <a:avLst/>
          </a:prstGeom>
          <a:noFill/>
          <a:extLst>
            <a:ext uri="{909E8E84-426E-40DD-AFC4-6F175D3DCCD1}">
              <a14:hiddenFill xmlns:a14="http://schemas.microsoft.com/office/drawing/2010/main">
                <a:solidFill>
                  <a:srgbClr val="FFFFFF"/>
                </a:solidFill>
              </a14:hiddenFill>
            </a:ext>
          </a:extLst>
        </p:spPr>
      </p:pic>
      <p:sp>
        <p:nvSpPr>
          <p:cNvPr id="30" name="Right Triangle 29">
            <a:extLst>
              <a:ext uri="{FF2B5EF4-FFF2-40B4-BE49-F238E27FC236}">
                <a16:creationId xmlns:a16="http://schemas.microsoft.com/office/drawing/2014/main" id="{17CFE4F8-13E3-1749-9475-B614647927B4}"/>
              </a:ext>
            </a:extLst>
          </p:cNvPr>
          <p:cNvSpPr/>
          <p:nvPr/>
        </p:nvSpPr>
        <p:spPr>
          <a:xfrm rot="8076306">
            <a:off x="5591369" y="2974425"/>
            <a:ext cx="4339104" cy="497794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76B724-3036-9C40-9AFD-37C33C1420AD}"/>
              </a:ext>
            </a:extLst>
          </p:cNvPr>
          <p:cNvSpPr>
            <a:spLocks noGrp="1"/>
          </p:cNvSpPr>
          <p:nvPr>
            <p:ph type="title"/>
          </p:nvPr>
        </p:nvSpPr>
        <p:spPr/>
        <p:txBody>
          <a:bodyPr>
            <a:normAutofit/>
          </a:bodyPr>
          <a:lstStyle/>
          <a:p>
            <a:r>
              <a:rPr lang="en-US" dirty="0"/>
              <a:t>To address all of these unknowns…</a:t>
            </a:r>
          </a:p>
        </p:txBody>
      </p:sp>
      <p:sp>
        <p:nvSpPr>
          <p:cNvPr id="3" name="Content Placeholder 2">
            <a:extLst>
              <a:ext uri="{FF2B5EF4-FFF2-40B4-BE49-F238E27FC236}">
                <a16:creationId xmlns:a16="http://schemas.microsoft.com/office/drawing/2014/main" id="{A6B1DDDF-D0AE-434F-8841-E3319BCA5754}"/>
              </a:ext>
            </a:extLst>
          </p:cNvPr>
          <p:cNvSpPr>
            <a:spLocks noGrp="1"/>
          </p:cNvSpPr>
          <p:nvPr>
            <p:ph idx="1"/>
          </p:nvPr>
        </p:nvSpPr>
        <p:spPr>
          <a:xfrm>
            <a:off x="0" y="8157546"/>
            <a:ext cx="11821357" cy="5496357"/>
          </a:xfrm>
        </p:spPr>
        <p:txBody>
          <a:bodyPr/>
          <a:lstStyle/>
          <a:p>
            <a:pPr marL="0" indent="0">
              <a:buNone/>
            </a:pPr>
            <a:r>
              <a:rPr lang="en-US" dirty="0"/>
              <a:t>During graduate school I have worked at the intersection of civil engineering, computer science, and historic preservation to develop new techniques for understanding what is going on inside an old building for trying to figure out creative ways we can figure out all of those unknowns and reduce the uncertainty of this large section of our building stock. </a:t>
            </a:r>
          </a:p>
        </p:txBody>
      </p:sp>
      <p:pic>
        <p:nvPicPr>
          <p:cNvPr id="4" name="Picture 10" descr="Image result for historic structure icon">
            <a:extLst>
              <a:ext uri="{FF2B5EF4-FFF2-40B4-BE49-F238E27FC236}">
                <a16:creationId xmlns:a16="http://schemas.microsoft.com/office/drawing/2014/main" id="{57CF7B6E-E6CA-BC44-9C67-1AEDBC3B5131}"/>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64272" y="3152066"/>
            <a:ext cx="1863455" cy="25446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A794C9-A484-9048-B54C-D0406FB004F4}"/>
              </a:ext>
            </a:extLst>
          </p:cNvPr>
          <p:cNvPicPr>
            <a:picLocks noChangeAspect="1"/>
          </p:cNvPicPr>
          <p:nvPr/>
        </p:nvPicPr>
        <p:blipFill>
          <a:blip r:embed="rId5">
            <a:duotone>
              <a:schemeClr val="accent2">
                <a:shade val="45000"/>
                <a:satMod val="135000"/>
              </a:schemeClr>
              <a:prstClr val="white"/>
            </a:duotone>
          </a:blip>
          <a:stretch>
            <a:fillRect/>
          </a:stretch>
        </p:blipFill>
        <p:spPr>
          <a:xfrm>
            <a:off x="5429695" y="1120379"/>
            <a:ext cx="1319324" cy="1507799"/>
          </a:xfrm>
          <a:prstGeom prst="rect">
            <a:avLst/>
          </a:prstGeom>
        </p:spPr>
      </p:pic>
      <p:pic>
        <p:nvPicPr>
          <p:cNvPr id="7" name="Picture 6">
            <a:extLst>
              <a:ext uri="{FF2B5EF4-FFF2-40B4-BE49-F238E27FC236}">
                <a16:creationId xmlns:a16="http://schemas.microsoft.com/office/drawing/2014/main" id="{A449FD9F-7E75-0442-9DF2-DD939BFAF6B7}"/>
              </a:ext>
            </a:extLst>
          </p:cNvPr>
          <p:cNvPicPr>
            <a:picLocks noChangeAspect="1"/>
          </p:cNvPicPr>
          <p:nvPr/>
        </p:nvPicPr>
        <p:blipFill>
          <a:blip r:embed="rId6">
            <a:duotone>
              <a:schemeClr val="accent1">
                <a:shade val="45000"/>
                <a:satMod val="135000"/>
              </a:schemeClr>
              <a:prstClr val="white"/>
            </a:duotone>
          </a:blip>
          <a:stretch>
            <a:fillRect/>
          </a:stretch>
        </p:blipFill>
        <p:spPr>
          <a:xfrm>
            <a:off x="1322765" y="5082832"/>
            <a:ext cx="1863455" cy="1863455"/>
          </a:xfrm>
          <a:prstGeom prst="rect">
            <a:avLst/>
          </a:prstGeom>
        </p:spPr>
      </p:pic>
      <p:pic>
        <p:nvPicPr>
          <p:cNvPr id="8" name="Picture 7">
            <a:extLst>
              <a:ext uri="{FF2B5EF4-FFF2-40B4-BE49-F238E27FC236}">
                <a16:creationId xmlns:a16="http://schemas.microsoft.com/office/drawing/2014/main" id="{9F0729C5-C858-944C-A846-E6E6821209F3}"/>
              </a:ext>
            </a:extLst>
          </p:cNvPr>
          <p:cNvPicPr>
            <a:picLocks noChangeAspect="1"/>
          </p:cNvPicPr>
          <p:nvPr/>
        </p:nvPicPr>
        <p:blipFill>
          <a:blip r:embed="rId7">
            <a:duotone>
              <a:schemeClr val="accent6">
                <a:shade val="45000"/>
                <a:satMod val="135000"/>
              </a:schemeClr>
              <a:prstClr val="white"/>
            </a:duotone>
          </a:blip>
          <a:stretch>
            <a:fillRect/>
          </a:stretch>
        </p:blipFill>
        <p:spPr>
          <a:xfrm>
            <a:off x="9570637" y="5392522"/>
            <a:ext cx="1244074" cy="1244074"/>
          </a:xfrm>
          <a:prstGeom prst="rect">
            <a:avLst/>
          </a:prstGeom>
        </p:spPr>
      </p:pic>
      <p:cxnSp>
        <p:nvCxnSpPr>
          <p:cNvPr id="10" name="Straight Arrow Connector 9">
            <a:extLst>
              <a:ext uri="{FF2B5EF4-FFF2-40B4-BE49-F238E27FC236}">
                <a16:creationId xmlns:a16="http://schemas.microsoft.com/office/drawing/2014/main" id="{9402D592-A65C-6445-8C43-DB2CB8CA3E20}"/>
              </a:ext>
            </a:extLst>
          </p:cNvPr>
          <p:cNvCxnSpPr>
            <a:cxnSpLocks/>
          </p:cNvCxnSpPr>
          <p:nvPr/>
        </p:nvCxnSpPr>
        <p:spPr>
          <a:xfrm>
            <a:off x="6089357" y="2713238"/>
            <a:ext cx="6643" cy="523888"/>
          </a:xfrm>
          <a:prstGeom prst="straightConnector1">
            <a:avLst/>
          </a:prstGeom>
          <a:ln w="57150">
            <a:solidFill>
              <a:srgbClr val="BF4B1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BFB98B-908F-8A4B-B2FE-EF05AC161E21}"/>
              </a:ext>
            </a:extLst>
          </p:cNvPr>
          <p:cNvCxnSpPr>
            <a:cxnSpLocks/>
          </p:cNvCxnSpPr>
          <p:nvPr/>
        </p:nvCxnSpPr>
        <p:spPr>
          <a:xfrm flipV="1">
            <a:off x="3186220" y="4721327"/>
            <a:ext cx="1910791" cy="9317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0FBE0D8-420E-8E4D-93C3-F4F98842C895}"/>
              </a:ext>
            </a:extLst>
          </p:cNvPr>
          <p:cNvCxnSpPr>
            <a:cxnSpLocks/>
          </p:cNvCxnSpPr>
          <p:nvPr/>
        </p:nvCxnSpPr>
        <p:spPr>
          <a:xfrm flipH="1" flipV="1">
            <a:off x="7027727" y="4721327"/>
            <a:ext cx="2542910" cy="93172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01FA75-35D1-1247-98F5-419405B0EB15}"/>
              </a:ext>
            </a:extLst>
          </p:cNvPr>
          <p:cNvCxnSpPr>
            <a:cxnSpLocks/>
          </p:cNvCxnSpPr>
          <p:nvPr/>
        </p:nvCxnSpPr>
        <p:spPr>
          <a:xfrm>
            <a:off x="6749019" y="2473451"/>
            <a:ext cx="3050656" cy="2881370"/>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556568-2ABF-9C41-9367-1D4B7DDC2F40}"/>
              </a:ext>
            </a:extLst>
          </p:cNvPr>
          <p:cNvCxnSpPr>
            <a:cxnSpLocks/>
          </p:cNvCxnSpPr>
          <p:nvPr/>
        </p:nvCxnSpPr>
        <p:spPr>
          <a:xfrm>
            <a:off x="3678865" y="6052261"/>
            <a:ext cx="5326917" cy="44184"/>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381EFB2-8465-AC4B-A505-5C707361EE88}"/>
              </a:ext>
            </a:extLst>
          </p:cNvPr>
          <p:cNvCxnSpPr>
            <a:cxnSpLocks/>
          </p:cNvCxnSpPr>
          <p:nvPr/>
        </p:nvCxnSpPr>
        <p:spPr>
          <a:xfrm flipV="1">
            <a:off x="2560273" y="2473451"/>
            <a:ext cx="2734498" cy="2609381"/>
          </a:xfrm>
          <a:prstGeom prst="straightConnector1">
            <a:avLst/>
          </a:prstGeom>
          <a:ln w="571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6F4B99F-8F59-354A-AC1A-AD2487FA13AE}"/>
              </a:ext>
            </a:extLst>
          </p:cNvPr>
          <p:cNvSpPr txBox="1"/>
          <p:nvPr/>
        </p:nvSpPr>
        <p:spPr>
          <a:xfrm>
            <a:off x="280450" y="1386127"/>
            <a:ext cx="2905770" cy="1569660"/>
          </a:xfrm>
          <a:prstGeom prst="rect">
            <a:avLst/>
          </a:prstGeom>
          <a:noFill/>
        </p:spPr>
        <p:txBody>
          <a:bodyPr wrap="square" rtlCol="0">
            <a:spAutoFit/>
          </a:bodyPr>
          <a:lstStyle/>
          <a:p>
            <a:r>
              <a:rPr lang="en-US" sz="3200" dirty="0">
                <a:latin typeface="+mj-lt"/>
              </a:rPr>
              <a:t>How are aging structures </a:t>
            </a:r>
            <a:r>
              <a:rPr lang="en-US" sz="3200" b="1" dirty="0">
                <a:latin typeface="+mj-lt"/>
              </a:rPr>
              <a:t>functioning</a:t>
            </a:r>
            <a:r>
              <a:rPr lang="en-US" sz="3200" dirty="0">
                <a:latin typeface="+mj-lt"/>
              </a:rPr>
              <a:t>? </a:t>
            </a:r>
          </a:p>
        </p:txBody>
      </p:sp>
      <p:sp>
        <p:nvSpPr>
          <p:cNvPr id="20" name="TextBox 19">
            <a:extLst>
              <a:ext uri="{FF2B5EF4-FFF2-40B4-BE49-F238E27FC236}">
                <a16:creationId xmlns:a16="http://schemas.microsoft.com/office/drawing/2014/main" id="{03F3ED66-310E-B84F-AED0-C8A98766E40B}"/>
              </a:ext>
            </a:extLst>
          </p:cNvPr>
          <p:cNvSpPr txBox="1"/>
          <p:nvPr/>
        </p:nvSpPr>
        <p:spPr>
          <a:xfrm>
            <a:off x="8732598" y="1481571"/>
            <a:ext cx="3178952" cy="2062103"/>
          </a:xfrm>
          <a:prstGeom prst="rect">
            <a:avLst/>
          </a:prstGeom>
          <a:noFill/>
        </p:spPr>
        <p:txBody>
          <a:bodyPr wrap="square" rtlCol="0">
            <a:spAutoFit/>
          </a:bodyPr>
          <a:lstStyle/>
          <a:p>
            <a:pPr algn="r"/>
            <a:r>
              <a:rPr lang="en-US" sz="3200" dirty="0">
                <a:latin typeface="+mj-lt"/>
              </a:rPr>
              <a:t>How can we integrate them into </a:t>
            </a:r>
            <a:r>
              <a:rPr lang="en-US" sz="3200" b="1" dirty="0">
                <a:latin typeface="+mj-lt"/>
              </a:rPr>
              <a:t>cities of the future</a:t>
            </a:r>
            <a:r>
              <a:rPr lang="en-US" sz="3200" dirty="0">
                <a:latin typeface="+mj-lt"/>
              </a:rPr>
              <a:t>?</a:t>
            </a:r>
          </a:p>
        </p:txBody>
      </p:sp>
    </p:spTree>
    <p:extLst>
      <p:ext uri="{BB962C8B-B14F-4D97-AF65-F5344CB8AC3E}">
        <p14:creationId xmlns:p14="http://schemas.microsoft.com/office/powerpoint/2010/main" val="299416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2CF0-A5FD-5E46-A26C-C6F7544273C5}"/>
              </a:ext>
            </a:extLst>
          </p:cNvPr>
          <p:cNvSpPr>
            <a:spLocks noGrp="1"/>
          </p:cNvSpPr>
          <p:nvPr>
            <p:ph type="title"/>
          </p:nvPr>
        </p:nvSpPr>
        <p:spPr>
          <a:xfrm>
            <a:off x="190129" y="1"/>
            <a:ext cx="11821357" cy="952500"/>
          </a:xfrm>
        </p:spPr>
        <p:txBody>
          <a:bodyPr>
            <a:noAutofit/>
          </a:bodyPr>
          <a:lstStyle/>
          <a:p>
            <a:r>
              <a:rPr lang="en-US" sz="4000" dirty="0"/>
              <a:t>Diagnostics answers these questions and bridges the gap</a:t>
            </a:r>
          </a:p>
        </p:txBody>
      </p:sp>
      <p:pic>
        <p:nvPicPr>
          <p:cNvPr id="271" name="Picture 270">
            <a:extLst>
              <a:ext uri="{FF2B5EF4-FFF2-40B4-BE49-F238E27FC236}">
                <a16:creationId xmlns:a16="http://schemas.microsoft.com/office/drawing/2014/main" id="{68B9F815-7471-E642-8113-AA08DDECC80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4478681" y="4216695"/>
            <a:ext cx="3234637" cy="1136861"/>
          </a:xfrm>
          <a:prstGeom prst="rect">
            <a:avLst/>
          </a:prstGeom>
        </p:spPr>
      </p:pic>
      <p:pic>
        <p:nvPicPr>
          <p:cNvPr id="272" name="Picture 271">
            <a:extLst>
              <a:ext uri="{FF2B5EF4-FFF2-40B4-BE49-F238E27FC236}">
                <a16:creationId xmlns:a16="http://schemas.microsoft.com/office/drawing/2014/main" id="{BEBDAFBA-8230-D746-AB9A-A574EE50EB84}"/>
              </a:ext>
            </a:extLst>
          </p:cNvPr>
          <p:cNvPicPr>
            <a:picLocks noChangeAspect="1"/>
          </p:cNvPicPr>
          <p:nvPr/>
        </p:nvPicPr>
        <p:blipFill>
          <a:blip r:embed="rId4">
            <a:clrChange>
              <a:clrFrom>
                <a:srgbClr val="F7F7F7"/>
              </a:clrFrom>
              <a:clrTo>
                <a:srgbClr val="F7F7F7">
                  <a:alpha val="0"/>
                </a:srgbClr>
              </a:clrTo>
            </a:clrChange>
            <a:duotone>
              <a:schemeClr val="accent2">
                <a:shade val="45000"/>
                <a:satMod val="135000"/>
              </a:schemeClr>
              <a:prstClr val="white"/>
            </a:duotone>
            <a:extLst>
              <a:ext uri="{BEBA8EAE-BF5A-486C-A8C5-ECC9F3942E4B}">
                <a14:imgProps xmlns:a14="http://schemas.microsoft.com/office/drawing/2010/main">
                  <a14:imgLayer r:embed="rId5">
                    <a14:imgEffect>
                      <a14:colorTemperature colorTemp="1500"/>
                    </a14:imgEffect>
                    <a14:imgEffect>
                      <a14:saturation sat="0"/>
                    </a14:imgEffect>
                  </a14:imgLayer>
                </a14:imgProps>
              </a:ext>
            </a:extLst>
          </a:blip>
          <a:stretch>
            <a:fillRect/>
          </a:stretch>
        </p:blipFill>
        <p:spPr>
          <a:xfrm>
            <a:off x="884634" y="1607496"/>
            <a:ext cx="3638497" cy="3574103"/>
          </a:xfrm>
          <a:prstGeom prst="rect">
            <a:avLst/>
          </a:prstGeom>
        </p:spPr>
      </p:pic>
      <p:sp>
        <p:nvSpPr>
          <p:cNvPr id="273" name="Rectangle 272">
            <a:extLst>
              <a:ext uri="{FF2B5EF4-FFF2-40B4-BE49-F238E27FC236}">
                <a16:creationId xmlns:a16="http://schemas.microsoft.com/office/drawing/2014/main" id="{35CF3529-10F5-5248-86E7-FB6BE5D99289}"/>
              </a:ext>
            </a:extLst>
          </p:cNvPr>
          <p:cNvSpPr>
            <a:spLocks noChangeArrowheads="1"/>
          </p:cNvSpPr>
          <p:nvPr/>
        </p:nvSpPr>
        <p:spPr bwMode="auto">
          <a:xfrm>
            <a:off x="1484630" y="5525514"/>
            <a:ext cx="2628541" cy="311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lnSpc>
                <a:spcPct val="100000"/>
              </a:lnSpc>
              <a:buClrTx/>
              <a:buFontTx/>
              <a:buNone/>
            </a:pPr>
            <a:r>
              <a:rPr lang="it-IT" altLang="it-IT" sz="2200" b="1" dirty="0" err="1">
                <a:solidFill>
                  <a:schemeClr val="accent2"/>
                </a:solidFill>
                <a:latin typeface="+mj-lt"/>
              </a:rPr>
              <a:t>Aging</a:t>
            </a:r>
            <a:r>
              <a:rPr lang="it-IT" altLang="it-IT" sz="2200" b="1" dirty="0">
                <a:solidFill>
                  <a:schemeClr val="accent2"/>
                </a:solidFill>
                <a:latin typeface="+mj-lt"/>
              </a:rPr>
              <a:t> </a:t>
            </a:r>
            <a:r>
              <a:rPr lang="it-IT" altLang="it-IT" sz="2200" b="1" dirty="0" err="1">
                <a:solidFill>
                  <a:schemeClr val="accent2"/>
                </a:solidFill>
                <a:latin typeface="+mj-lt"/>
              </a:rPr>
              <a:t>structures</a:t>
            </a:r>
            <a:endParaRPr lang="it-IT" altLang="it-IT" sz="2200" b="1" dirty="0">
              <a:solidFill>
                <a:schemeClr val="accent2"/>
              </a:solidFill>
              <a:latin typeface="+mj-lt"/>
            </a:endParaRPr>
          </a:p>
        </p:txBody>
      </p:sp>
      <p:sp>
        <p:nvSpPr>
          <p:cNvPr id="47" name="Rectangle 46">
            <a:extLst>
              <a:ext uri="{FF2B5EF4-FFF2-40B4-BE49-F238E27FC236}">
                <a16:creationId xmlns:a16="http://schemas.microsoft.com/office/drawing/2014/main" id="{3F0714EF-E422-AB49-A516-4E6BF7E59421}"/>
              </a:ext>
            </a:extLst>
          </p:cNvPr>
          <p:cNvSpPr/>
          <p:nvPr/>
        </p:nvSpPr>
        <p:spPr>
          <a:xfrm>
            <a:off x="5305045" y="3755030"/>
            <a:ext cx="1581908" cy="461665"/>
          </a:xfrm>
          <a:prstGeom prst="rect">
            <a:avLst/>
          </a:prstGeom>
        </p:spPr>
        <p:txBody>
          <a:bodyPr wrap="none">
            <a:spAutoFit/>
          </a:bodyPr>
          <a:lstStyle/>
          <a:p>
            <a:pPr algn="ctr"/>
            <a:r>
              <a:rPr lang="en-US" sz="2400" b="1" dirty="0">
                <a:solidFill>
                  <a:schemeClr val="accent1"/>
                </a:solidFill>
                <a:latin typeface="+mj-lt"/>
              </a:rPr>
              <a:t>Diagnostics</a:t>
            </a:r>
          </a:p>
        </p:txBody>
      </p:sp>
      <p:sp>
        <p:nvSpPr>
          <p:cNvPr id="49" name="Rectangle 48">
            <a:extLst>
              <a:ext uri="{FF2B5EF4-FFF2-40B4-BE49-F238E27FC236}">
                <a16:creationId xmlns:a16="http://schemas.microsoft.com/office/drawing/2014/main" id="{C32B7479-6B67-FA46-8494-84FB6745ED76}"/>
              </a:ext>
            </a:extLst>
          </p:cNvPr>
          <p:cNvSpPr>
            <a:spLocks noChangeArrowheads="1"/>
          </p:cNvSpPr>
          <p:nvPr/>
        </p:nvSpPr>
        <p:spPr bwMode="auto">
          <a:xfrm>
            <a:off x="7952298" y="5540612"/>
            <a:ext cx="3031566" cy="280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lnSpc>
                <a:spcPct val="100000"/>
              </a:lnSpc>
              <a:buClrTx/>
              <a:buFontTx/>
              <a:buNone/>
            </a:pPr>
            <a:r>
              <a:rPr lang="it-IT" altLang="it-IT" sz="2200" b="1" dirty="0">
                <a:solidFill>
                  <a:schemeClr val="accent6"/>
                </a:solidFill>
                <a:latin typeface="+mj-lt"/>
              </a:rPr>
              <a:t>Smart, </a:t>
            </a:r>
            <a:r>
              <a:rPr lang="it-IT" altLang="it-IT" sz="2200" b="1" dirty="0" err="1">
                <a:solidFill>
                  <a:schemeClr val="accent6"/>
                </a:solidFill>
                <a:latin typeface="+mj-lt"/>
              </a:rPr>
              <a:t>sustainable</a:t>
            </a:r>
            <a:r>
              <a:rPr lang="it-IT" altLang="it-IT" sz="2200" b="1" dirty="0">
                <a:solidFill>
                  <a:schemeClr val="accent6"/>
                </a:solidFill>
                <a:latin typeface="+mj-lt"/>
              </a:rPr>
              <a:t> </a:t>
            </a:r>
            <a:r>
              <a:rPr lang="it-IT" altLang="it-IT" sz="2200" b="1" dirty="0" err="1">
                <a:solidFill>
                  <a:schemeClr val="accent6"/>
                </a:solidFill>
                <a:latin typeface="+mj-lt"/>
              </a:rPr>
              <a:t>cities</a:t>
            </a:r>
            <a:endParaRPr lang="it-IT" altLang="it-IT" sz="2200" b="1" dirty="0">
              <a:solidFill>
                <a:schemeClr val="accent6"/>
              </a:solidFill>
              <a:latin typeface="+mj-lt"/>
            </a:endParaRPr>
          </a:p>
        </p:txBody>
      </p:sp>
      <p:pic>
        <p:nvPicPr>
          <p:cNvPr id="50" name="Picture 49">
            <a:extLst>
              <a:ext uri="{FF2B5EF4-FFF2-40B4-BE49-F238E27FC236}">
                <a16:creationId xmlns:a16="http://schemas.microsoft.com/office/drawing/2014/main" id="{9371F55A-73C5-7C43-906A-4501C29396AC}"/>
              </a:ext>
            </a:extLst>
          </p:cNvPr>
          <p:cNvPicPr>
            <a:picLocks noChangeAspect="1"/>
          </p:cNvPicPr>
          <p:nvPr/>
        </p:nvPicPr>
        <p:blipFill rotWithShape="1">
          <a:blip r:embed="rId6">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8000" contrast="100000"/>
                    </a14:imgEffect>
                  </a14:imgLayer>
                </a14:imgProps>
              </a:ext>
            </a:extLst>
          </a:blip>
          <a:srcRect b="20417"/>
          <a:stretch/>
        </p:blipFill>
        <p:spPr>
          <a:xfrm>
            <a:off x="6924677" y="952501"/>
            <a:ext cx="5086809" cy="3994254"/>
          </a:xfrm>
          <a:prstGeom prst="rect">
            <a:avLst/>
          </a:prstGeom>
        </p:spPr>
      </p:pic>
    </p:spTree>
    <p:extLst>
      <p:ext uri="{BB962C8B-B14F-4D97-AF65-F5344CB8AC3E}">
        <p14:creationId xmlns:p14="http://schemas.microsoft.com/office/powerpoint/2010/main" val="4388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2CF0-A5FD-5E46-A26C-C6F7544273C5}"/>
              </a:ext>
            </a:extLst>
          </p:cNvPr>
          <p:cNvSpPr>
            <a:spLocks noGrp="1"/>
          </p:cNvSpPr>
          <p:nvPr>
            <p:ph type="title"/>
          </p:nvPr>
        </p:nvSpPr>
        <p:spPr>
          <a:xfrm>
            <a:off x="190129" y="1"/>
            <a:ext cx="11821357" cy="952500"/>
          </a:xfrm>
        </p:spPr>
        <p:txBody>
          <a:bodyPr>
            <a:normAutofit fontScale="90000"/>
          </a:bodyPr>
          <a:lstStyle/>
          <a:p>
            <a:r>
              <a:rPr lang="en-US" dirty="0"/>
              <a:t>For this reason my research has focused on diagnostics</a:t>
            </a:r>
          </a:p>
        </p:txBody>
      </p:sp>
      <p:sp>
        <p:nvSpPr>
          <p:cNvPr id="4" name="Rectangle 3">
            <a:extLst>
              <a:ext uri="{FF2B5EF4-FFF2-40B4-BE49-F238E27FC236}">
                <a16:creationId xmlns:a16="http://schemas.microsoft.com/office/drawing/2014/main" id="{F5B7C146-424C-274D-9D1C-88EAFA5CEC45}"/>
              </a:ext>
            </a:extLst>
          </p:cNvPr>
          <p:cNvSpPr/>
          <p:nvPr/>
        </p:nvSpPr>
        <p:spPr>
          <a:xfrm>
            <a:off x="139586" y="622941"/>
            <a:ext cx="1315964" cy="1233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pic>
        <p:nvPicPr>
          <p:cNvPr id="5" name="Picture 4" descr="A close up of a logo&#10;&#10;Description automatically generated">
            <a:extLst>
              <a:ext uri="{FF2B5EF4-FFF2-40B4-BE49-F238E27FC236}">
                <a16:creationId xmlns:a16="http://schemas.microsoft.com/office/drawing/2014/main" id="{9568C5E8-865F-4C43-8EAC-E610792E79F5}"/>
              </a:ext>
            </a:extLst>
          </p:cNvPr>
          <p:cNvPicPr>
            <a:picLocks noChangeAspect="1"/>
          </p:cNvPicPr>
          <p:nvPr/>
        </p:nvPicPr>
        <p:blipFill>
          <a:blip r:embed="rId2">
            <a:biLevel thresh="75000"/>
            <a:extLst>
              <a:ext uri="{28A0092B-C50C-407E-A947-70E740481C1C}">
                <a14:useLocalDpi xmlns:a14="http://schemas.microsoft.com/office/drawing/2010/main"/>
              </a:ext>
            </a:extLst>
          </a:blip>
          <a:stretch>
            <a:fillRect/>
          </a:stretch>
        </p:blipFill>
        <p:spPr>
          <a:xfrm>
            <a:off x="1826825" y="1092617"/>
            <a:ext cx="800307" cy="800307"/>
          </a:xfrm>
          <a:prstGeom prst="rect">
            <a:avLst/>
          </a:prstGeom>
        </p:spPr>
      </p:pic>
      <p:pic>
        <p:nvPicPr>
          <p:cNvPr id="6" name="Picture 5" descr="A close up of a logo&#10;&#10;Description automatically generated">
            <a:extLst>
              <a:ext uri="{FF2B5EF4-FFF2-40B4-BE49-F238E27FC236}">
                <a16:creationId xmlns:a16="http://schemas.microsoft.com/office/drawing/2014/main" id="{EC134AA2-258A-1647-BE7E-EBC4BA380BF2}"/>
              </a:ext>
            </a:extLst>
          </p:cNvPr>
          <p:cNvPicPr>
            <a:picLocks noChangeAspect="1"/>
          </p:cNvPicPr>
          <p:nvPr/>
        </p:nvPicPr>
        <p:blipFill>
          <a:blip r:embed="rId3">
            <a:biLevel thresh="75000"/>
            <a:extLst>
              <a:ext uri="{28A0092B-C50C-407E-A947-70E740481C1C}">
                <a14:useLocalDpi xmlns:a14="http://schemas.microsoft.com/office/drawing/2010/main"/>
              </a:ext>
            </a:extLst>
          </a:blip>
          <a:stretch>
            <a:fillRect/>
          </a:stretch>
        </p:blipFill>
        <p:spPr>
          <a:xfrm>
            <a:off x="1817620" y="2136126"/>
            <a:ext cx="818717" cy="818717"/>
          </a:xfrm>
          <a:prstGeom prst="rect">
            <a:avLst/>
          </a:prstGeom>
        </p:spPr>
      </p:pic>
      <p:pic>
        <p:nvPicPr>
          <p:cNvPr id="7" name="Picture 6" descr="Image result for simulation icon">
            <a:extLst>
              <a:ext uri="{FF2B5EF4-FFF2-40B4-BE49-F238E27FC236}">
                <a16:creationId xmlns:a16="http://schemas.microsoft.com/office/drawing/2014/main" id="{9DE1ED69-B8E2-9C4F-A9BE-4F0CDABF1224}"/>
              </a:ext>
            </a:extLst>
          </p:cNvPr>
          <p:cNvPicPr>
            <a:picLocks noChangeAspect="1" noChangeArrowheads="1"/>
          </p:cNvPicPr>
          <p:nvPr/>
        </p:nvPicPr>
        <p:blipFill rotWithShape="1">
          <a:blip r:embed="rId4">
            <a:clrChange>
              <a:clrFrom>
                <a:srgbClr val="FEFEFE"/>
              </a:clrFrom>
              <a:clrTo>
                <a:srgbClr val="FEFEFE">
                  <a:alpha val="0"/>
                </a:srgbClr>
              </a:clrTo>
            </a:clrChange>
            <a:biLevel thresh="7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7074"/>
          <a:stretch/>
        </p:blipFill>
        <p:spPr bwMode="auto">
          <a:xfrm>
            <a:off x="1740170" y="3198045"/>
            <a:ext cx="1053834" cy="1134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rognostics and health">
            <a:extLst>
              <a:ext uri="{FF2B5EF4-FFF2-40B4-BE49-F238E27FC236}">
                <a16:creationId xmlns:a16="http://schemas.microsoft.com/office/drawing/2014/main" id="{BD648BD9-0B26-5B46-96BC-2442BC6E578E}"/>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a:ext>
            </a:extLst>
          </a:blip>
          <a:srcRect/>
          <a:stretch/>
        </p:blipFill>
        <p:spPr bwMode="auto">
          <a:xfrm>
            <a:off x="1725419" y="5581856"/>
            <a:ext cx="984581" cy="1065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C69089B-4D98-C246-AA46-44499A5E6B05}"/>
              </a:ext>
            </a:extLst>
          </p:cNvPr>
          <p:cNvPicPr>
            <a:picLocks noChangeAspect="1"/>
          </p:cNvPicPr>
          <p:nvPr/>
        </p:nvPicPr>
        <p:blipFill rotWithShape="1">
          <a:blip r:embed="rId7">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l="4507" t="16796"/>
          <a:stretch/>
        </p:blipFill>
        <p:spPr>
          <a:xfrm>
            <a:off x="6916777" y="2887802"/>
            <a:ext cx="4434780" cy="2075871"/>
          </a:xfrm>
          <a:prstGeom prst="rect">
            <a:avLst/>
          </a:prstGeom>
        </p:spPr>
      </p:pic>
      <p:pic>
        <p:nvPicPr>
          <p:cNvPr id="10" name="Picture 9">
            <a:extLst>
              <a:ext uri="{FF2B5EF4-FFF2-40B4-BE49-F238E27FC236}">
                <a16:creationId xmlns:a16="http://schemas.microsoft.com/office/drawing/2014/main" id="{3913A347-BE99-4E46-AD4E-523DD3D2CDFD}"/>
              </a:ext>
            </a:extLst>
          </p:cNvPr>
          <p:cNvPicPr>
            <a:picLocks noChangeAspect="1"/>
          </p:cNvPicPr>
          <p:nvPr/>
        </p:nvPicPr>
        <p:blipFill rotWithShape="1">
          <a:blip r:embed="rId9">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8368"/>
          <a:stretch/>
        </p:blipFill>
        <p:spPr>
          <a:xfrm>
            <a:off x="6996456" y="978876"/>
            <a:ext cx="4275422" cy="1755052"/>
          </a:xfrm>
          <a:prstGeom prst="rect">
            <a:avLst/>
          </a:prstGeom>
        </p:spPr>
      </p:pic>
      <p:pic>
        <p:nvPicPr>
          <p:cNvPr id="11" name="Picture 10">
            <a:extLst>
              <a:ext uri="{FF2B5EF4-FFF2-40B4-BE49-F238E27FC236}">
                <a16:creationId xmlns:a16="http://schemas.microsoft.com/office/drawing/2014/main" id="{5A46B9DD-2287-5540-A038-6F012300245F}"/>
              </a:ext>
            </a:extLst>
          </p:cNvPr>
          <p:cNvPicPr>
            <a:picLocks noChangeAspect="1"/>
          </p:cNvPicPr>
          <p:nvPr/>
        </p:nvPicPr>
        <p:blipFill rotWithShape="1">
          <a:blip r:embed="rId11">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rcRect l="7809"/>
          <a:stretch/>
        </p:blipFill>
        <p:spPr>
          <a:xfrm>
            <a:off x="6864817" y="5086371"/>
            <a:ext cx="4592910" cy="1803633"/>
          </a:xfrm>
          <a:prstGeom prst="rect">
            <a:avLst/>
          </a:prstGeom>
        </p:spPr>
      </p:pic>
      <p:sp>
        <p:nvSpPr>
          <p:cNvPr id="12" name="Rectangle 11">
            <a:extLst>
              <a:ext uri="{FF2B5EF4-FFF2-40B4-BE49-F238E27FC236}">
                <a16:creationId xmlns:a16="http://schemas.microsoft.com/office/drawing/2014/main" id="{DA4214EF-32EA-2B47-A4EA-01F8A17796F7}"/>
              </a:ext>
            </a:extLst>
          </p:cNvPr>
          <p:cNvSpPr>
            <a:spLocks noChangeArrowheads="1"/>
          </p:cNvSpPr>
          <p:nvPr/>
        </p:nvSpPr>
        <p:spPr bwMode="auto">
          <a:xfrm>
            <a:off x="6983834" y="1071063"/>
            <a:ext cx="2741639"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Preservation</a:t>
            </a:r>
          </a:p>
        </p:txBody>
      </p:sp>
      <p:sp>
        <p:nvSpPr>
          <p:cNvPr id="13" name="Rectangle 12">
            <a:extLst>
              <a:ext uri="{FF2B5EF4-FFF2-40B4-BE49-F238E27FC236}">
                <a16:creationId xmlns:a16="http://schemas.microsoft.com/office/drawing/2014/main" id="{D741B9A0-5E6C-0C4C-B8CC-45D4E380470E}"/>
              </a:ext>
            </a:extLst>
          </p:cNvPr>
          <p:cNvSpPr>
            <a:spLocks noChangeArrowheads="1"/>
          </p:cNvSpPr>
          <p:nvPr/>
        </p:nvSpPr>
        <p:spPr bwMode="auto">
          <a:xfrm>
            <a:off x="6996456" y="2997739"/>
            <a:ext cx="39941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Retrofitting</a:t>
            </a:r>
          </a:p>
        </p:txBody>
      </p:sp>
      <p:sp>
        <p:nvSpPr>
          <p:cNvPr id="14" name="Rectangle 13">
            <a:extLst>
              <a:ext uri="{FF2B5EF4-FFF2-40B4-BE49-F238E27FC236}">
                <a16:creationId xmlns:a16="http://schemas.microsoft.com/office/drawing/2014/main" id="{324B1229-465B-4F4E-A593-F9EE16C68B65}"/>
              </a:ext>
            </a:extLst>
          </p:cNvPr>
          <p:cNvSpPr>
            <a:spLocks noChangeArrowheads="1"/>
          </p:cNvSpPr>
          <p:nvPr/>
        </p:nvSpPr>
        <p:spPr bwMode="auto">
          <a:xfrm>
            <a:off x="6916777" y="5129303"/>
            <a:ext cx="39941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Reuse</a:t>
            </a:r>
          </a:p>
        </p:txBody>
      </p:sp>
      <p:pic>
        <p:nvPicPr>
          <p:cNvPr id="15" name="Picture 4" descr="Image result for dissemination icon">
            <a:extLst>
              <a:ext uri="{FF2B5EF4-FFF2-40B4-BE49-F238E27FC236}">
                <a16:creationId xmlns:a16="http://schemas.microsoft.com/office/drawing/2014/main" id="{09C9555B-CA1A-B74A-B827-98C8E863A4B0}"/>
              </a:ext>
            </a:extLst>
          </p:cNvPr>
          <p:cNvPicPr>
            <a:picLocks noChangeAspect="1" noChangeArrowheads="1"/>
          </p:cNvPicPr>
          <p:nvPr/>
        </p:nvPicPr>
        <p:blipFill>
          <a:blip r:embed="rId13">
            <a:biLevel thresh="75000"/>
            <a:extLst>
              <a:ext uri="{28A0092B-C50C-407E-A947-70E740481C1C}">
                <a14:useLocalDpi xmlns:a14="http://schemas.microsoft.com/office/drawing/2010/main"/>
              </a:ext>
            </a:extLst>
          </a:blip>
          <a:srcRect/>
          <a:stretch>
            <a:fillRect/>
          </a:stretch>
        </p:blipFill>
        <p:spPr bwMode="auto">
          <a:xfrm>
            <a:off x="1851651" y="4575298"/>
            <a:ext cx="750655" cy="75065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4D58EA0-5FBD-5547-9CB1-89719F27440F}"/>
              </a:ext>
            </a:extLst>
          </p:cNvPr>
          <p:cNvSpPr>
            <a:spLocks noChangeArrowheads="1"/>
          </p:cNvSpPr>
          <p:nvPr/>
        </p:nvSpPr>
        <p:spPr bwMode="auto">
          <a:xfrm>
            <a:off x="1157808" y="4838273"/>
            <a:ext cx="6274811" cy="449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endParaRPr lang="it-IT" altLang="it-IT" sz="2400" dirty="0">
              <a:solidFill>
                <a:schemeClr val="bg1">
                  <a:lumMod val="65000"/>
                </a:schemeClr>
              </a:solidFill>
              <a:latin typeface="+mj-lt"/>
            </a:endParaRPr>
          </a:p>
        </p:txBody>
      </p:sp>
      <p:sp>
        <p:nvSpPr>
          <p:cNvPr id="17" name="Rectangle 16">
            <a:extLst>
              <a:ext uri="{FF2B5EF4-FFF2-40B4-BE49-F238E27FC236}">
                <a16:creationId xmlns:a16="http://schemas.microsoft.com/office/drawing/2014/main" id="{0BC4C886-284F-BF4D-BFF0-6A5073D0E856}"/>
              </a:ext>
            </a:extLst>
          </p:cNvPr>
          <p:cNvSpPr>
            <a:spLocks noChangeArrowheads="1"/>
          </p:cNvSpPr>
          <p:nvPr/>
        </p:nvSpPr>
        <p:spPr bwMode="auto">
          <a:xfrm>
            <a:off x="2750637" y="1071063"/>
            <a:ext cx="1647430"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a:solidFill>
                  <a:schemeClr val="tx1"/>
                </a:solidFill>
                <a:latin typeface="+mj-lt"/>
              </a:rPr>
              <a:t>Data </a:t>
            </a:r>
            <a:r>
              <a:rPr lang="it-IT" altLang="it-IT" sz="2200" dirty="0" err="1">
                <a:solidFill>
                  <a:schemeClr val="tx1"/>
                </a:solidFill>
                <a:latin typeface="+mj-lt"/>
              </a:rPr>
              <a:t>extraction</a:t>
            </a:r>
            <a:endParaRPr lang="it-IT" altLang="it-IT" sz="2200" dirty="0">
              <a:solidFill>
                <a:schemeClr val="tx1"/>
              </a:solidFill>
              <a:latin typeface="+mj-lt"/>
            </a:endParaRPr>
          </a:p>
        </p:txBody>
      </p:sp>
      <p:sp>
        <p:nvSpPr>
          <p:cNvPr id="18" name="Rectangle 17">
            <a:extLst>
              <a:ext uri="{FF2B5EF4-FFF2-40B4-BE49-F238E27FC236}">
                <a16:creationId xmlns:a16="http://schemas.microsoft.com/office/drawing/2014/main" id="{91BCFEF2-4C29-9B48-A9EF-F62826FEF86D}"/>
              </a:ext>
            </a:extLst>
          </p:cNvPr>
          <p:cNvSpPr>
            <a:spLocks noChangeArrowheads="1"/>
          </p:cNvSpPr>
          <p:nvPr/>
        </p:nvSpPr>
        <p:spPr bwMode="auto">
          <a:xfrm>
            <a:off x="2750637" y="2232245"/>
            <a:ext cx="1647430"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a:solidFill>
                  <a:schemeClr val="tx1"/>
                </a:solidFill>
                <a:latin typeface="+mj-lt"/>
              </a:rPr>
              <a:t>Multi </a:t>
            </a:r>
            <a:r>
              <a:rPr lang="it-IT" altLang="it-IT" sz="2200" dirty="0" err="1">
                <a:solidFill>
                  <a:schemeClr val="tx1"/>
                </a:solidFill>
                <a:latin typeface="+mj-lt"/>
              </a:rPr>
              <a:t>modal</a:t>
            </a:r>
            <a:r>
              <a:rPr lang="it-IT" altLang="it-IT" sz="2200" dirty="0">
                <a:solidFill>
                  <a:schemeClr val="tx1"/>
                </a:solidFill>
                <a:latin typeface="+mj-lt"/>
              </a:rPr>
              <a:t> data fusion</a:t>
            </a:r>
          </a:p>
        </p:txBody>
      </p:sp>
      <p:sp>
        <p:nvSpPr>
          <p:cNvPr id="19" name="Rectangle 18">
            <a:extLst>
              <a:ext uri="{FF2B5EF4-FFF2-40B4-BE49-F238E27FC236}">
                <a16:creationId xmlns:a16="http://schemas.microsoft.com/office/drawing/2014/main" id="{BF7CD403-3E19-CE46-A374-D7AF07A7BDC3}"/>
              </a:ext>
            </a:extLst>
          </p:cNvPr>
          <p:cNvSpPr>
            <a:spLocks noChangeArrowheads="1"/>
          </p:cNvSpPr>
          <p:nvPr/>
        </p:nvSpPr>
        <p:spPr bwMode="auto">
          <a:xfrm>
            <a:off x="2750637" y="3444796"/>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err="1">
                <a:solidFill>
                  <a:schemeClr val="tx1"/>
                </a:solidFill>
                <a:latin typeface="+mj-lt"/>
              </a:rPr>
              <a:t>Physics-based</a:t>
            </a:r>
            <a:r>
              <a:rPr lang="it-IT" altLang="it-IT" sz="2200" dirty="0">
                <a:solidFill>
                  <a:schemeClr val="tx1"/>
                </a:solidFill>
                <a:latin typeface="+mj-lt"/>
              </a:rPr>
              <a:t> </a:t>
            </a:r>
            <a:r>
              <a:rPr lang="it-IT" altLang="it-IT" sz="2200" dirty="0" err="1">
                <a:solidFill>
                  <a:schemeClr val="tx1"/>
                </a:solidFill>
                <a:latin typeface="+mj-lt"/>
              </a:rPr>
              <a:t>modeling</a:t>
            </a:r>
            <a:endParaRPr lang="it-IT" altLang="it-IT" sz="2200" dirty="0">
              <a:solidFill>
                <a:schemeClr val="tx1"/>
              </a:solidFill>
              <a:latin typeface="+mj-lt"/>
            </a:endParaRPr>
          </a:p>
        </p:txBody>
      </p:sp>
      <p:sp>
        <p:nvSpPr>
          <p:cNvPr id="20" name="Rectangle 19">
            <a:extLst>
              <a:ext uri="{FF2B5EF4-FFF2-40B4-BE49-F238E27FC236}">
                <a16:creationId xmlns:a16="http://schemas.microsoft.com/office/drawing/2014/main" id="{09287D0C-1735-B74A-8575-CDCDB8898CBA}"/>
              </a:ext>
            </a:extLst>
          </p:cNvPr>
          <p:cNvSpPr>
            <a:spLocks noChangeArrowheads="1"/>
          </p:cNvSpPr>
          <p:nvPr/>
        </p:nvSpPr>
        <p:spPr bwMode="auto">
          <a:xfrm>
            <a:off x="2750637" y="4553274"/>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a:solidFill>
                  <a:schemeClr val="tx1"/>
                </a:solidFill>
                <a:latin typeface="+mj-lt"/>
              </a:rPr>
              <a:t>Information </a:t>
            </a:r>
            <a:r>
              <a:rPr lang="it-IT" altLang="it-IT" sz="2200" dirty="0" err="1">
                <a:solidFill>
                  <a:schemeClr val="tx1"/>
                </a:solidFill>
                <a:latin typeface="+mj-lt"/>
              </a:rPr>
              <a:t>modeling</a:t>
            </a:r>
            <a:endParaRPr lang="it-IT" altLang="it-IT" sz="2200" dirty="0">
              <a:solidFill>
                <a:schemeClr val="tx1"/>
              </a:solidFill>
              <a:latin typeface="+mj-lt"/>
            </a:endParaRPr>
          </a:p>
        </p:txBody>
      </p:sp>
      <p:sp>
        <p:nvSpPr>
          <p:cNvPr id="21" name="Rectangle 20">
            <a:extLst>
              <a:ext uri="{FF2B5EF4-FFF2-40B4-BE49-F238E27FC236}">
                <a16:creationId xmlns:a16="http://schemas.microsoft.com/office/drawing/2014/main" id="{BB485BE9-EB99-1D47-9580-A865B8035D85}"/>
              </a:ext>
            </a:extLst>
          </p:cNvPr>
          <p:cNvSpPr>
            <a:spLocks noChangeArrowheads="1"/>
          </p:cNvSpPr>
          <p:nvPr/>
        </p:nvSpPr>
        <p:spPr bwMode="auto">
          <a:xfrm>
            <a:off x="2750637" y="5715093"/>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err="1">
                <a:solidFill>
                  <a:schemeClr val="tx1"/>
                </a:solidFill>
                <a:latin typeface="+mj-lt"/>
              </a:rPr>
              <a:t>Diagnostics</a:t>
            </a:r>
            <a:endParaRPr lang="it-IT" altLang="it-IT" sz="2200" dirty="0">
              <a:solidFill>
                <a:schemeClr val="tx1"/>
              </a:solidFill>
              <a:latin typeface="+mj-lt"/>
            </a:endParaRPr>
          </a:p>
        </p:txBody>
      </p:sp>
      <p:cxnSp>
        <p:nvCxnSpPr>
          <p:cNvPr id="22" name="Straight Arrow Connector 21">
            <a:extLst>
              <a:ext uri="{FF2B5EF4-FFF2-40B4-BE49-F238E27FC236}">
                <a16:creationId xmlns:a16="http://schemas.microsoft.com/office/drawing/2014/main" id="{AA2DF7CE-F4EE-C345-84DE-3B8537C1E412}"/>
              </a:ext>
            </a:extLst>
          </p:cNvPr>
          <p:cNvCxnSpPr>
            <a:cxnSpLocks/>
          </p:cNvCxnSpPr>
          <p:nvPr/>
        </p:nvCxnSpPr>
        <p:spPr>
          <a:xfrm>
            <a:off x="2239679" y="18167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147AC652-4556-F940-AFAC-F6018FB0FB14}"/>
              </a:ext>
            </a:extLst>
          </p:cNvPr>
          <p:cNvCxnSpPr>
            <a:cxnSpLocks/>
          </p:cNvCxnSpPr>
          <p:nvPr/>
        </p:nvCxnSpPr>
        <p:spPr>
          <a:xfrm>
            <a:off x="2239679" y="30613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B9310E23-D72C-6648-AE1A-C1E7E8305D78}"/>
              </a:ext>
            </a:extLst>
          </p:cNvPr>
          <p:cNvCxnSpPr>
            <a:cxnSpLocks/>
          </p:cNvCxnSpPr>
          <p:nvPr/>
        </p:nvCxnSpPr>
        <p:spPr>
          <a:xfrm>
            <a:off x="2239679" y="42043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6BA08CE2-D2D1-C84D-9193-0C1314EA465C}"/>
              </a:ext>
            </a:extLst>
          </p:cNvPr>
          <p:cNvCxnSpPr>
            <a:cxnSpLocks/>
          </p:cNvCxnSpPr>
          <p:nvPr/>
        </p:nvCxnSpPr>
        <p:spPr>
          <a:xfrm>
            <a:off x="2239679" y="53854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6" name="Picture 2" descr="prognostics and health">
            <a:extLst>
              <a:ext uri="{FF2B5EF4-FFF2-40B4-BE49-F238E27FC236}">
                <a16:creationId xmlns:a16="http://schemas.microsoft.com/office/drawing/2014/main" id="{64E89CD5-F7E2-E14C-8F5D-D88195C8C55D}"/>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a:ext>
            </a:extLst>
          </a:blip>
          <a:srcRect/>
          <a:stretch/>
        </p:blipFill>
        <p:spPr bwMode="auto">
          <a:xfrm>
            <a:off x="4744316" y="2775796"/>
            <a:ext cx="1310325" cy="141755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A452846D-85C1-5049-8619-5CEE410A0069}"/>
              </a:ext>
            </a:extLst>
          </p:cNvPr>
          <p:cNvSpPr>
            <a:spLocks noChangeArrowheads="1"/>
          </p:cNvSpPr>
          <p:nvPr/>
        </p:nvSpPr>
        <p:spPr bwMode="auto">
          <a:xfrm>
            <a:off x="4619823" y="4067927"/>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err="1">
                <a:solidFill>
                  <a:schemeClr val="tx1"/>
                </a:solidFill>
                <a:latin typeface="+mj-lt"/>
              </a:rPr>
              <a:t>Diagnostics</a:t>
            </a:r>
            <a:endParaRPr lang="it-IT" altLang="it-IT" sz="2400" dirty="0">
              <a:solidFill>
                <a:schemeClr val="tx1"/>
              </a:solidFill>
              <a:latin typeface="+mj-lt"/>
            </a:endParaRPr>
          </a:p>
        </p:txBody>
      </p:sp>
      <p:pic>
        <p:nvPicPr>
          <p:cNvPr id="31" name="Picture 30">
            <a:extLst>
              <a:ext uri="{FF2B5EF4-FFF2-40B4-BE49-F238E27FC236}">
                <a16:creationId xmlns:a16="http://schemas.microsoft.com/office/drawing/2014/main" id="{FB30261B-C76E-AF43-A57E-EF60E1EAFABB}"/>
              </a:ext>
            </a:extLst>
          </p:cNvPr>
          <p:cNvPicPr>
            <a:picLocks noChangeAspect="1"/>
          </p:cNvPicPr>
          <p:nvPr/>
        </p:nvPicPr>
        <p:blipFill>
          <a:blip r:embed="rId14">
            <a:biLevel thresh="75000"/>
            <a:extLst>
              <a:ext uri="{BEBA8EAE-BF5A-486C-A8C5-ECC9F3942E4B}">
                <a14:imgProps xmlns:a14="http://schemas.microsoft.com/office/drawing/2010/main">
                  <a14:imgLayer r:embed="rId15">
                    <a14:imgEffect>
                      <a14:colorTemperature colorTemp="11500"/>
                    </a14:imgEffect>
                    <a14:imgEffect>
                      <a14:saturation sat="400000"/>
                    </a14:imgEffect>
                  </a14:imgLayer>
                </a14:imgProps>
              </a:ext>
            </a:extLst>
          </a:blip>
          <a:stretch>
            <a:fillRect/>
          </a:stretch>
        </p:blipFill>
        <p:spPr>
          <a:xfrm>
            <a:off x="311956" y="2286532"/>
            <a:ext cx="990461" cy="990461"/>
          </a:xfrm>
          <a:prstGeom prst="rect">
            <a:avLst/>
          </a:prstGeom>
        </p:spPr>
      </p:pic>
      <p:sp>
        <p:nvSpPr>
          <p:cNvPr id="32" name="Rectangle 31">
            <a:extLst>
              <a:ext uri="{FF2B5EF4-FFF2-40B4-BE49-F238E27FC236}">
                <a16:creationId xmlns:a16="http://schemas.microsoft.com/office/drawing/2014/main" id="{D0E3208A-80DA-E447-9D9C-4C3141AAAFCE}"/>
              </a:ext>
            </a:extLst>
          </p:cNvPr>
          <p:cNvSpPr>
            <a:spLocks noChangeArrowheads="1"/>
          </p:cNvSpPr>
          <p:nvPr/>
        </p:nvSpPr>
        <p:spPr bwMode="auto">
          <a:xfrm>
            <a:off x="26510" y="3287841"/>
            <a:ext cx="1561352"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lnSpc>
                <a:spcPct val="100000"/>
              </a:lnSpc>
              <a:buClrTx/>
              <a:buFontTx/>
              <a:buNone/>
            </a:pPr>
            <a:r>
              <a:rPr lang="it-IT" altLang="it-IT" sz="2200" dirty="0" err="1">
                <a:solidFill>
                  <a:schemeClr val="tx1"/>
                </a:solidFill>
                <a:latin typeface="+mj-lt"/>
              </a:rPr>
              <a:t>Hybrid</a:t>
            </a:r>
            <a:r>
              <a:rPr lang="it-IT" altLang="it-IT" sz="2200" dirty="0">
                <a:solidFill>
                  <a:schemeClr val="tx1"/>
                </a:solidFill>
                <a:latin typeface="+mj-lt"/>
              </a:rPr>
              <a:t> </a:t>
            </a:r>
            <a:r>
              <a:rPr lang="it-IT" altLang="it-IT" sz="2200" dirty="0" err="1">
                <a:solidFill>
                  <a:schemeClr val="tx1"/>
                </a:solidFill>
                <a:latin typeface="+mj-lt"/>
              </a:rPr>
              <a:t>analytics</a:t>
            </a:r>
            <a:endParaRPr lang="it-IT" altLang="it-IT" sz="2200" dirty="0">
              <a:solidFill>
                <a:schemeClr val="tx1"/>
              </a:solidFill>
              <a:latin typeface="+mj-lt"/>
            </a:endParaRPr>
          </a:p>
        </p:txBody>
      </p:sp>
      <p:cxnSp>
        <p:nvCxnSpPr>
          <p:cNvPr id="33" name="Elbow Connector 32">
            <a:extLst>
              <a:ext uri="{FF2B5EF4-FFF2-40B4-BE49-F238E27FC236}">
                <a16:creationId xmlns:a16="http://schemas.microsoft.com/office/drawing/2014/main" id="{B03D8C31-5869-834C-ABC3-16AAA32BB465}"/>
              </a:ext>
            </a:extLst>
          </p:cNvPr>
          <p:cNvCxnSpPr>
            <a:cxnSpLocks/>
            <a:stCxn id="31" idx="3"/>
            <a:endCxn id="6" idx="1"/>
          </p:cNvCxnSpPr>
          <p:nvPr/>
        </p:nvCxnSpPr>
        <p:spPr>
          <a:xfrm flipV="1">
            <a:off x="1302417" y="2545485"/>
            <a:ext cx="515203" cy="236278"/>
          </a:xfrm>
          <a:prstGeom prst="bentConnector3">
            <a:avLst>
              <a:gd name="adj1" fmla="val 4260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D57B3C9-0551-BA4D-81B9-A8CD52D61C4B}"/>
              </a:ext>
            </a:extLst>
          </p:cNvPr>
          <p:cNvCxnSpPr>
            <a:cxnSpLocks/>
            <a:stCxn id="31" idx="3"/>
            <a:endCxn id="7" idx="1"/>
          </p:cNvCxnSpPr>
          <p:nvPr/>
        </p:nvCxnSpPr>
        <p:spPr>
          <a:xfrm>
            <a:off x="1302417" y="2781763"/>
            <a:ext cx="437753" cy="98330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55B4BF-84FA-D74F-ADB0-0F8BB817C8DD}"/>
              </a:ext>
            </a:extLst>
          </p:cNvPr>
          <p:cNvCxnSpPr>
            <a:cxnSpLocks/>
            <a:stCxn id="26" idx="3"/>
            <a:endCxn id="10" idx="1"/>
          </p:cNvCxnSpPr>
          <p:nvPr/>
        </p:nvCxnSpPr>
        <p:spPr>
          <a:xfrm flipV="1">
            <a:off x="6054641" y="1856402"/>
            <a:ext cx="941815" cy="1628172"/>
          </a:xfrm>
          <a:prstGeom prst="bentConnector3">
            <a:avLst>
              <a:gd name="adj1" fmla="val 44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33F4CFE3-06E9-CC47-B719-FC27C73B31C5}"/>
              </a:ext>
            </a:extLst>
          </p:cNvPr>
          <p:cNvCxnSpPr>
            <a:cxnSpLocks/>
            <a:stCxn id="26" idx="3"/>
            <a:endCxn id="9" idx="1"/>
          </p:cNvCxnSpPr>
          <p:nvPr/>
        </p:nvCxnSpPr>
        <p:spPr>
          <a:xfrm>
            <a:off x="6054641" y="3484574"/>
            <a:ext cx="862136" cy="441164"/>
          </a:xfrm>
          <a:prstGeom prst="bentConnector3">
            <a:avLst>
              <a:gd name="adj1" fmla="val 485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8FA2828-F7E1-BD44-A80C-5FAB3696F198}"/>
              </a:ext>
            </a:extLst>
          </p:cNvPr>
          <p:cNvCxnSpPr>
            <a:cxnSpLocks/>
            <a:stCxn id="26" idx="3"/>
            <a:endCxn id="11" idx="1"/>
          </p:cNvCxnSpPr>
          <p:nvPr/>
        </p:nvCxnSpPr>
        <p:spPr>
          <a:xfrm>
            <a:off x="6054641" y="3484574"/>
            <a:ext cx="810176" cy="2503614"/>
          </a:xfrm>
          <a:prstGeom prst="bentConnector3">
            <a:avLst>
              <a:gd name="adj1" fmla="val 5156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1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P spid="18" grpId="0"/>
      <p:bldP spid="19" grpId="0"/>
      <p:bldP spid="20" grpId="0"/>
      <p:bldP spid="21"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A2CF0-A5FD-5E46-A26C-C6F7544273C5}"/>
              </a:ext>
            </a:extLst>
          </p:cNvPr>
          <p:cNvSpPr>
            <a:spLocks noGrp="1"/>
          </p:cNvSpPr>
          <p:nvPr>
            <p:ph type="title"/>
          </p:nvPr>
        </p:nvSpPr>
        <p:spPr>
          <a:xfrm>
            <a:off x="190129" y="1"/>
            <a:ext cx="11821357" cy="952500"/>
          </a:xfrm>
        </p:spPr>
        <p:txBody>
          <a:bodyPr>
            <a:normAutofit fontScale="90000"/>
          </a:bodyPr>
          <a:lstStyle/>
          <a:p>
            <a:r>
              <a:rPr lang="en-US" dirty="0"/>
              <a:t>For this reason my research has focused on diagnostics</a:t>
            </a:r>
          </a:p>
        </p:txBody>
      </p:sp>
      <p:sp>
        <p:nvSpPr>
          <p:cNvPr id="4" name="Rectangle 3">
            <a:extLst>
              <a:ext uri="{FF2B5EF4-FFF2-40B4-BE49-F238E27FC236}">
                <a16:creationId xmlns:a16="http://schemas.microsoft.com/office/drawing/2014/main" id="{F5B7C146-424C-274D-9D1C-88EAFA5CEC45}"/>
              </a:ext>
            </a:extLst>
          </p:cNvPr>
          <p:cNvSpPr/>
          <p:nvPr/>
        </p:nvSpPr>
        <p:spPr>
          <a:xfrm>
            <a:off x="139586" y="622941"/>
            <a:ext cx="1315964" cy="1233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pic>
        <p:nvPicPr>
          <p:cNvPr id="5" name="Picture 4" descr="A close up of a logo&#10;&#10;Description automatically generated">
            <a:extLst>
              <a:ext uri="{FF2B5EF4-FFF2-40B4-BE49-F238E27FC236}">
                <a16:creationId xmlns:a16="http://schemas.microsoft.com/office/drawing/2014/main" id="{9568C5E8-865F-4C43-8EAC-E610792E79F5}"/>
              </a:ext>
            </a:extLst>
          </p:cNvPr>
          <p:cNvPicPr>
            <a:picLocks noChangeAspect="1"/>
          </p:cNvPicPr>
          <p:nvPr/>
        </p:nvPicPr>
        <p:blipFill>
          <a:blip r:embed="rId2">
            <a:biLevel thresh="75000"/>
            <a:extLst>
              <a:ext uri="{28A0092B-C50C-407E-A947-70E740481C1C}">
                <a14:useLocalDpi xmlns:a14="http://schemas.microsoft.com/office/drawing/2010/main"/>
              </a:ext>
            </a:extLst>
          </a:blip>
          <a:stretch>
            <a:fillRect/>
          </a:stretch>
        </p:blipFill>
        <p:spPr>
          <a:xfrm>
            <a:off x="1826825" y="1092617"/>
            <a:ext cx="800307" cy="800307"/>
          </a:xfrm>
          <a:prstGeom prst="rect">
            <a:avLst/>
          </a:prstGeom>
        </p:spPr>
      </p:pic>
      <p:pic>
        <p:nvPicPr>
          <p:cNvPr id="6" name="Picture 5" descr="A close up of a logo&#10;&#10;Description automatically generated">
            <a:extLst>
              <a:ext uri="{FF2B5EF4-FFF2-40B4-BE49-F238E27FC236}">
                <a16:creationId xmlns:a16="http://schemas.microsoft.com/office/drawing/2014/main" id="{EC134AA2-258A-1647-BE7E-EBC4BA380BF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17620" y="2136126"/>
            <a:ext cx="818717" cy="818717"/>
          </a:xfrm>
          <a:prstGeom prst="rect">
            <a:avLst/>
          </a:prstGeom>
        </p:spPr>
      </p:pic>
      <p:pic>
        <p:nvPicPr>
          <p:cNvPr id="7" name="Picture 6" descr="Image result for simulation icon">
            <a:extLst>
              <a:ext uri="{FF2B5EF4-FFF2-40B4-BE49-F238E27FC236}">
                <a16:creationId xmlns:a16="http://schemas.microsoft.com/office/drawing/2014/main" id="{9DE1ED69-B8E2-9C4F-A9BE-4F0CDABF1224}"/>
              </a:ext>
            </a:extLst>
          </p:cNvPr>
          <p:cNvPicPr>
            <a:picLocks noChangeAspect="1" noChangeArrowheads="1"/>
          </p:cNvPicPr>
          <p:nvPr/>
        </p:nvPicPr>
        <p:blipFill rotWithShape="1">
          <a:blip r:embed="rId4">
            <a:clrChange>
              <a:clrFrom>
                <a:srgbClr val="FEFEFE"/>
              </a:clrFrom>
              <a:clrTo>
                <a:srgbClr val="FEFEFE">
                  <a:alpha val="0"/>
                </a:srgbClr>
              </a:clrTo>
            </a:clrChange>
            <a:biLevel thresh="7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l="7074"/>
          <a:stretch/>
        </p:blipFill>
        <p:spPr bwMode="auto">
          <a:xfrm>
            <a:off x="1740170" y="3198045"/>
            <a:ext cx="1053834" cy="1134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rognostics and health">
            <a:extLst>
              <a:ext uri="{FF2B5EF4-FFF2-40B4-BE49-F238E27FC236}">
                <a16:creationId xmlns:a16="http://schemas.microsoft.com/office/drawing/2014/main" id="{BD648BD9-0B26-5B46-96BC-2442BC6E578E}"/>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a:ext>
            </a:extLst>
          </a:blip>
          <a:srcRect/>
          <a:stretch/>
        </p:blipFill>
        <p:spPr bwMode="auto">
          <a:xfrm>
            <a:off x="1725419" y="5581856"/>
            <a:ext cx="984581" cy="10651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C69089B-4D98-C246-AA46-44499A5E6B05}"/>
              </a:ext>
            </a:extLst>
          </p:cNvPr>
          <p:cNvPicPr>
            <a:picLocks noChangeAspect="1"/>
          </p:cNvPicPr>
          <p:nvPr/>
        </p:nvPicPr>
        <p:blipFill rotWithShape="1">
          <a:blip r:embed="rId7">
            <a:clrChange>
              <a:clrFrom>
                <a:srgbClr val="FFFFFF"/>
              </a:clrFrom>
              <a:clrTo>
                <a:srgbClr val="FFFFFF">
                  <a:alpha val="0"/>
                </a:srgbClr>
              </a:clrTo>
            </a:clrChange>
            <a:duotone>
              <a:schemeClr val="accent6">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l="4507" t="16796"/>
          <a:stretch/>
        </p:blipFill>
        <p:spPr>
          <a:xfrm>
            <a:off x="6916777" y="2887802"/>
            <a:ext cx="4434780" cy="2075871"/>
          </a:xfrm>
          <a:prstGeom prst="rect">
            <a:avLst/>
          </a:prstGeom>
        </p:spPr>
      </p:pic>
      <p:pic>
        <p:nvPicPr>
          <p:cNvPr id="10" name="Picture 9">
            <a:extLst>
              <a:ext uri="{FF2B5EF4-FFF2-40B4-BE49-F238E27FC236}">
                <a16:creationId xmlns:a16="http://schemas.microsoft.com/office/drawing/2014/main" id="{3913A347-BE99-4E46-AD4E-523DD3D2CDFD}"/>
              </a:ext>
            </a:extLst>
          </p:cNvPr>
          <p:cNvPicPr>
            <a:picLocks noChangeAspect="1"/>
          </p:cNvPicPr>
          <p:nvPr/>
        </p:nvPicPr>
        <p:blipFill rotWithShape="1">
          <a:blip r:embed="rId9">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l="8368"/>
          <a:stretch/>
        </p:blipFill>
        <p:spPr>
          <a:xfrm>
            <a:off x="6996456" y="978876"/>
            <a:ext cx="4275422" cy="1755052"/>
          </a:xfrm>
          <a:prstGeom prst="rect">
            <a:avLst/>
          </a:prstGeom>
        </p:spPr>
      </p:pic>
      <p:pic>
        <p:nvPicPr>
          <p:cNvPr id="11" name="Picture 10">
            <a:extLst>
              <a:ext uri="{FF2B5EF4-FFF2-40B4-BE49-F238E27FC236}">
                <a16:creationId xmlns:a16="http://schemas.microsoft.com/office/drawing/2014/main" id="{5A46B9DD-2287-5540-A038-6F012300245F}"/>
              </a:ext>
            </a:extLst>
          </p:cNvPr>
          <p:cNvPicPr>
            <a:picLocks noChangeAspect="1"/>
          </p:cNvPicPr>
          <p:nvPr/>
        </p:nvPicPr>
        <p:blipFill rotWithShape="1">
          <a:blip r:embed="rId11">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rcRect l="7809"/>
          <a:stretch/>
        </p:blipFill>
        <p:spPr>
          <a:xfrm>
            <a:off x="6864817" y="5086371"/>
            <a:ext cx="4592910" cy="1803633"/>
          </a:xfrm>
          <a:prstGeom prst="rect">
            <a:avLst/>
          </a:prstGeom>
        </p:spPr>
      </p:pic>
      <p:sp>
        <p:nvSpPr>
          <p:cNvPr id="12" name="Rectangle 11">
            <a:extLst>
              <a:ext uri="{FF2B5EF4-FFF2-40B4-BE49-F238E27FC236}">
                <a16:creationId xmlns:a16="http://schemas.microsoft.com/office/drawing/2014/main" id="{DA4214EF-32EA-2B47-A4EA-01F8A17796F7}"/>
              </a:ext>
            </a:extLst>
          </p:cNvPr>
          <p:cNvSpPr>
            <a:spLocks noChangeArrowheads="1"/>
          </p:cNvSpPr>
          <p:nvPr/>
        </p:nvSpPr>
        <p:spPr bwMode="auto">
          <a:xfrm>
            <a:off x="6983834" y="1071063"/>
            <a:ext cx="2741639"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Preservation</a:t>
            </a:r>
          </a:p>
        </p:txBody>
      </p:sp>
      <p:sp>
        <p:nvSpPr>
          <p:cNvPr id="13" name="Rectangle 12">
            <a:extLst>
              <a:ext uri="{FF2B5EF4-FFF2-40B4-BE49-F238E27FC236}">
                <a16:creationId xmlns:a16="http://schemas.microsoft.com/office/drawing/2014/main" id="{D741B9A0-5E6C-0C4C-B8CC-45D4E380470E}"/>
              </a:ext>
            </a:extLst>
          </p:cNvPr>
          <p:cNvSpPr>
            <a:spLocks noChangeArrowheads="1"/>
          </p:cNvSpPr>
          <p:nvPr/>
        </p:nvSpPr>
        <p:spPr bwMode="auto">
          <a:xfrm>
            <a:off x="6996456" y="2997739"/>
            <a:ext cx="39941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Retrofitting</a:t>
            </a:r>
          </a:p>
        </p:txBody>
      </p:sp>
      <p:sp>
        <p:nvSpPr>
          <p:cNvPr id="14" name="Rectangle 13">
            <a:extLst>
              <a:ext uri="{FF2B5EF4-FFF2-40B4-BE49-F238E27FC236}">
                <a16:creationId xmlns:a16="http://schemas.microsoft.com/office/drawing/2014/main" id="{324B1229-465B-4F4E-A593-F9EE16C68B65}"/>
              </a:ext>
            </a:extLst>
          </p:cNvPr>
          <p:cNvSpPr>
            <a:spLocks noChangeArrowheads="1"/>
          </p:cNvSpPr>
          <p:nvPr/>
        </p:nvSpPr>
        <p:spPr bwMode="auto">
          <a:xfrm>
            <a:off x="6916777" y="5129303"/>
            <a:ext cx="3994150"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a:solidFill>
                  <a:schemeClr val="tx1"/>
                </a:solidFill>
                <a:latin typeface="+mj-lt"/>
              </a:rPr>
              <a:t>Reuse</a:t>
            </a:r>
          </a:p>
        </p:txBody>
      </p:sp>
      <p:pic>
        <p:nvPicPr>
          <p:cNvPr id="15" name="Picture 4" descr="Image result for dissemination icon">
            <a:extLst>
              <a:ext uri="{FF2B5EF4-FFF2-40B4-BE49-F238E27FC236}">
                <a16:creationId xmlns:a16="http://schemas.microsoft.com/office/drawing/2014/main" id="{09C9555B-CA1A-B74A-B827-98C8E863A4B0}"/>
              </a:ext>
            </a:extLst>
          </p:cNvPr>
          <p:cNvPicPr>
            <a:picLocks noChangeAspect="1" noChangeArrowheads="1"/>
          </p:cNvPicPr>
          <p:nvPr/>
        </p:nvPicPr>
        <p:blipFill>
          <a:blip r:embed="rId13">
            <a:biLevel thresh="75000"/>
            <a:extLst>
              <a:ext uri="{28A0092B-C50C-407E-A947-70E740481C1C}">
                <a14:useLocalDpi xmlns:a14="http://schemas.microsoft.com/office/drawing/2010/main"/>
              </a:ext>
            </a:extLst>
          </a:blip>
          <a:srcRect/>
          <a:stretch>
            <a:fillRect/>
          </a:stretch>
        </p:blipFill>
        <p:spPr bwMode="auto">
          <a:xfrm>
            <a:off x="1851651" y="4575298"/>
            <a:ext cx="750655" cy="75065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4D58EA0-5FBD-5547-9CB1-89719F27440F}"/>
              </a:ext>
            </a:extLst>
          </p:cNvPr>
          <p:cNvSpPr>
            <a:spLocks noChangeArrowheads="1"/>
          </p:cNvSpPr>
          <p:nvPr/>
        </p:nvSpPr>
        <p:spPr bwMode="auto">
          <a:xfrm>
            <a:off x="1157808" y="4838273"/>
            <a:ext cx="6274811" cy="449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endParaRPr lang="it-IT" altLang="it-IT" sz="2400" dirty="0">
              <a:solidFill>
                <a:schemeClr val="bg1">
                  <a:lumMod val="65000"/>
                </a:schemeClr>
              </a:solidFill>
              <a:latin typeface="+mj-lt"/>
            </a:endParaRPr>
          </a:p>
        </p:txBody>
      </p:sp>
      <p:sp>
        <p:nvSpPr>
          <p:cNvPr id="17" name="Rectangle 16">
            <a:extLst>
              <a:ext uri="{FF2B5EF4-FFF2-40B4-BE49-F238E27FC236}">
                <a16:creationId xmlns:a16="http://schemas.microsoft.com/office/drawing/2014/main" id="{0BC4C886-284F-BF4D-BFF0-6A5073D0E856}"/>
              </a:ext>
            </a:extLst>
          </p:cNvPr>
          <p:cNvSpPr>
            <a:spLocks noChangeArrowheads="1"/>
          </p:cNvSpPr>
          <p:nvPr/>
        </p:nvSpPr>
        <p:spPr bwMode="auto">
          <a:xfrm>
            <a:off x="2750637" y="1071063"/>
            <a:ext cx="1647430"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a:solidFill>
                  <a:schemeClr val="tx1"/>
                </a:solidFill>
                <a:latin typeface="+mj-lt"/>
              </a:rPr>
              <a:t>Data </a:t>
            </a:r>
            <a:r>
              <a:rPr lang="it-IT" altLang="it-IT" sz="2200" dirty="0" err="1">
                <a:solidFill>
                  <a:schemeClr val="tx1"/>
                </a:solidFill>
                <a:latin typeface="+mj-lt"/>
              </a:rPr>
              <a:t>extraction</a:t>
            </a:r>
            <a:endParaRPr lang="it-IT" altLang="it-IT" sz="2200" dirty="0">
              <a:solidFill>
                <a:schemeClr val="tx1"/>
              </a:solidFill>
              <a:latin typeface="+mj-lt"/>
            </a:endParaRPr>
          </a:p>
        </p:txBody>
      </p:sp>
      <p:sp>
        <p:nvSpPr>
          <p:cNvPr id="18" name="Rectangle 17">
            <a:extLst>
              <a:ext uri="{FF2B5EF4-FFF2-40B4-BE49-F238E27FC236}">
                <a16:creationId xmlns:a16="http://schemas.microsoft.com/office/drawing/2014/main" id="{91BCFEF2-4C29-9B48-A9EF-F62826FEF86D}"/>
              </a:ext>
            </a:extLst>
          </p:cNvPr>
          <p:cNvSpPr>
            <a:spLocks noChangeArrowheads="1"/>
          </p:cNvSpPr>
          <p:nvPr/>
        </p:nvSpPr>
        <p:spPr bwMode="auto">
          <a:xfrm>
            <a:off x="2750637" y="2232245"/>
            <a:ext cx="1647430"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b="1" dirty="0">
                <a:solidFill>
                  <a:schemeClr val="accent2"/>
                </a:solidFill>
                <a:latin typeface="+mj-lt"/>
              </a:rPr>
              <a:t>Multi </a:t>
            </a:r>
            <a:r>
              <a:rPr lang="it-IT" altLang="it-IT" sz="2200" b="1" dirty="0" err="1">
                <a:solidFill>
                  <a:schemeClr val="accent2"/>
                </a:solidFill>
                <a:latin typeface="+mj-lt"/>
              </a:rPr>
              <a:t>modal</a:t>
            </a:r>
            <a:r>
              <a:rPr lang="it-IT" altLang="it-IT" sz="2200" b="1" dirty="0">
                <a:solidFill>
                  <a:schemeClr val="accent2"/>
                </a:solidFill>
                <a:latin typeface="+mj-lt"/>
              </a:rPr>
              <a:t> data fusion</a:t>
            </a:r>
          </a:p>
        </p:txBody>
      </p:sp>
      <p:sp>
        <p:nvSpPr>
          <p:cNvPr id="19" name="Rectangle 18">
            <a:extLst>
              <a:ext uri="{FF2B5EF4-FFF2-40B4-BE49-F238E27FC236}">
                <a16:creationId xmlns:a16="http://schemas.microsoft.com/office/drawing/2014/main" id="{BF7CD403-3E19-CE46-A374-D7AF07A7BDC3}"/>
              </a:ext>
            </a:extLst>
          </p:cNvPr>
          <p:cNvSpPr>
            <a:spLocks noChangeArrowheads="1"/>
          </p:cNvSpPr>
          <p:nvPr/>
        </p:nvSpPr>
        <p:spPr bwMode="auto">
          <a:xfrm>
            <a:off x="2750637" y="3444796"/>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err="1">
                <a:solidFill>
                  <a:schemeClr val="tx1"/>
                </a:solidFill>
                <a:latin typeface="+mj-lt"/>
              </a:rPr>
              <a:t>Physics-based</a:t>
            </a:r>
            <a:r>
              <a:rPr lang="it-IT" altLang="it-IT" sz="2200" dirty="0">
                <a:solidFill>
                  <a:schemeClr val="tx1"/>
                </a:solidFill>
                <a:latin typeface="+mj-lt"/>
              </a:rPr>
              <a:t> </a:t>
            </a:r>
            <a:r>
              <a:rPr lang="it-IT" altLang="it-IT" sz="2200" dirty="0" err="1">
                <a:solidFill>
                  <a:schemeClr val="tx1"/>
                </a:solidFill>
                <a:latin typeface="+mj-lt"/>
              </a:rPr>
              <a:t>modeling</a:t>
            </a:r>
            <a:endParaRPr lang="it-IT" altLang="it-IT" sz="2200" dirty="0">
              <a:solidFill>
                <a:schemeClr val="tx1"/>
              </a:solidFill>
              <a:latin typeface="+mj-lt"/>
            </a:endParaRPr>
          </a:p>
        </p:txBody>
      </p:sp>
      <p:sp>
        <p:nvSpPr>
          <p:cNvPr id="20" name="Rectangle 19">
            <a:extLst>
              <a:ext uri="{FF2B5EF4-FFF2-40B4-BE49-F238E27FC236}">
                <a16:creationId xmlns:a16="http://schemas.microsoft.com/office/drawing/2014/main" id="{09287D0C-1735-B74A-8575-CDCDB8898CBA}"/>
              </a:ext>
            </a:extLst>
          </p:cNvPr>
          <p:cNvSpPr>
            <a:spLocks noChangeArrowheads="1"/>
          </p:cNvSpPr>
          <p:nvPr/>
        </p:nvSpPr>
        <p:spPr bwMode="auto">
          <a:xfrm>
            <a:off x="2750637" y="4553274"/>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a:solidFill>
                  <a:schemeClr val="tx1"/>
                </a:solidFill>
                <a:latin typeface="+mj-lt"/>
              </a:rPr>
              <a:t>Information </a:t>
            </a:r>
            <a:r>
              <a:rPr lang="it-IT" altLang="it-IT" sz="2200" dirty="0" err="1">
                <a:solidFill>
                  <a:schemeClr val="tx1"/>
                </a:solidFill>
                <a:latin typeface="+mj-lt"/>
              </a:rPr>
              <a:t>modeling</a:t>
            </a:r>
            <a:endParaRPr lang="it-IT" altLang="it-IT" sz="2200" dirty="0">
              <a:solidFill>
                <a:schemeClr val="tx1"/>
              </a:solidFill>
              <a:latin typeface="+mj-lt"/>
            </a:endParaRPr>
          </a:p>
        </p:txBody>
      </p:sp>
      <p:sp>
        <p:nvSpPr>
          <p:cNvPr id="21" name="Rectangle 20">
            <a:extLst>
              <a:ext uri="{FF2B5EF4-FFF2-40B4-BE49-F238E27FC236}">
                <a16:creationId xmlns:a16="http://schemas.microsoft.com/office/drawing/2014/main" id="{BB485BE9-EB99-1D47-9580-A865B8035D85}"/>
              </a:ext>
            </a:extLst>
          </p:cNvPr>
          <p:cNvSpPr>
            <a:spLocks noChangeArrowheads="1"/>
          </p:cNvSpPr>
          <p:nvPr/>
        </p:nvSpPr>
        <p:spPr bwMode="auto">
          <a:xfrm>
            <a:off x="2750637" y="5715093"/>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200" dirty="0" err="1">
                <a:solidFill>
                  <a:schemeClr val="tx1"/>
                </a:solidFill>
                <a:latin typeface="+mj-lt"/>
              </a:rPr>
              <a:t>Diagnostics</a:t>
            </a:r>
            <a:endParaRPr lang="it-IT" altLang="it-IT" sz="2200" dirty="0">
              <a:solidFill>
                <a:schemeClr val="tx1"/>
              </a:solidFill>
              <a:latin typeface="+mj-lt"/>
            </a:endParaRPr>
          </a:p>
        </p:txBody>
      </p:sp>
      <p:cxnSp>
        <p:nvCxnSpPr>
          <p:cNvPr id="22" name="Straight Arrow Connector 21">
            <a:extLst>
              <a:ext uri="{FF2B5EF4-FFF2-40B4-BE49-F238E27FC236}">
                <a16:creationId xmlns:a16="http://schemas.microsoft.com/office/drawing/2014/main" id="{AA2DF7CE-F4EE-C345-84DE-3B8537C1E412}"/>
              </a:ext>
            </a:extLst>
          </p:cNvPr>
          <p:cNvCxnSpPr>
            <a:cxnSpLocks/>
          </p:cNvCxnSpPr>
          <p:nvPr/>
        </p:nvCxnSpPr>
        <p:spPr>
          <a:xfrm>
            <a:off x="2239679" y="18167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Straight Arrow Connector 22">
            <a:extLst>
              <a:ext uri="{FF2B5EF4-FFF2-40B4-BE49-F238E27FC236}">
                <a16:creationId xmlns:a16="http://schemas.microsoft.com/office/drawing/2014/main" id="{147AC652-4556-F940-AFAC-F6018FB0FB14}"/>
              </a:ext>
            </a:extLst>
          </p:cNvPr>
          <p:cNvCxnSpPr>
            <a:cxnSpLocks/>
          </p:cNvCxnSpPr>
          <p:nvPr/>
        </p:nvCxnSpPr>
        <p:spPr>
          <a:xfrm>
            <a:off x="2239679" y="30613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4" name="Straight Arrow Connector 23">
            <a:extLst>
              <a:ext uri="{FF2B5EF4-FFF2-40B4-BE49-F238E27FC236}">
                <a16:creationId xmlns:a16="http://schemas.microsoft.com/office/drawing/2014/main" id="{B9310E23-D72C-6648-AE1A-C1E7E8305D78}"/>
              </a:ext>
            </a:extLst>
          </p:cNvPr>
          <p:cNvCxnSpPr>
            <a:cxnSpLocks/>
          </p:cNvCxnSpPr>
          <p:nvPr/>
        </p:nvCxnSpPr>
        <p:spPr>
          <a:xfrm>
            <a:off x="2239679" y="42043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6BA08CE2-D2D1-C84D-9193-0C1314EA465C}"/>
              </a:ext>
            </a:extLst>
          </p:cNvPr>
          <p:cNvCxnSpPr>
            <a:cxnSpLocks/>
          </p:cNvCxnSpPr>
          <p:nvPr/>
        </p:nvCxnSpPr>
        <p:spPr>
          <a:xfrm>
            <a:off x="2239679" y="5385424"/>
            <a:ext cx="0" cy="243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6" name="Picture 2" descr="prognostics and health">
            <a:extLst>
              <a:ext uri="{FF2B5EF4-FFF2-40B4-BE49-F238E27FC236}">
                <a16:creationId xmlns:a16="http://schemas.microsoft.com/office/drawing/2014/main" id="{64E89CD5-F7E2-E14C-8F5D-D88195C8C55D}"/>
              </a:ext>
            </a:extLst>
          </p:cNvPr>
          <p:cNvPicPr>
            <a:picLocks noChangeAspect="1" noChangeArrowheads="1"/>
          </p:cNvPicPr>
          <p:nvPr/>
        </p:nvPicPr>
        <p:blipFill rotWithShape="1">
          <a:blip r:embed="rId6">
            <a:biLevel thresh="75000"/>
            <a:extLst>
              <a:ext uri="{28A0092B-C50C-407E-A947-70E740481C1C}">
                <a14:useLocalDpi xmlns:a14="http://schemas.microsoft.com/office/drawing/2010/main"/>
              </a:ext>
            </a:extLst>
          </a:blip>
          <a:srcRect/>
          <a:stretch/>
        </p:blipFill>
        <p:spPr bwMode="auto">
          <a:xfrm>
            <a:off x="4744316" y="2775796"/>
            <a:ext cx="1310325" cy="141755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A452846D-85C1-5049-8619-5CEE410A0069}"/>
              </a:ext>
            </a:extLst>
          </p:cNvPr>
          <p:cNvSpPr>
            <a:spLocks noChangeArrowheads="1"/>
          </p:cNvSpPr>
          <p:nvPr/>
        </p:nvSpPr>
        <p:spPr bwMode="auto">
          <a:xfrm>
            <a:off x="4619823" y="4067927"/>
            <a:ext cx="1760987"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2400" dirty="0" err="1">
                <a:solidFill>
                  <a:schemeClr val="tx1"/>
                </a:solidFill>
                <a:latin typeface="+mj-lt"/>
              </a:rPr>
              <a:t>Diagnostics</a:t>
            </a:r>
            <a:endParaRPr lang="it-IT" altLang="it-IT" sz="2400" dirty="0">
              <a:solidFill>
                <a:schemeClr val="tx1"/>
              </a:solidFill>
              <a:latin typeface="+mj-lt"/>
            </a:endParaRPr>
          </a:p>
        </p:txBody>
      </p:sp>
      <p:pic>
        <p:nvPicPr>
          <p:cNvPr id="31" name="Picture 30">
            <a:extLst>
              <a:ext uri="{FF2B5EF4-FFF2-40B4-BE49-F238E27FC236}">
                <a16:creationId xmlns:a16="http://schemas.microsoft.com/office/drawing/2014/main" id="{FB30261B-C76E-AF43-A57E-EF60E1EAFABB}"/>
              </a:ext>
            </a:extLst>
          </p:cNvPr>
          <p:cNvPicPr>
            <a:picLocks noChangeAspect="1"/>
          </p:cNvPicPr>
          <p:nvPr/>
        </p:nvPicPr>
        <p:blipFill>
          <a:blip r:embed="rId14">
            <a:biLevel thresh="75000"/>
            <a:extLst>
              <a:ext uri="{BEBA8EAE-BF5A-486C-A8C5-ECC9F3942E4B}">
                <a14:imgProps xmlns:a14="http://schemas.microsoft.com/office/drawing/2010/main">
                  <a14:imgLayer r:embed="rId15">
                    <a14:imgEffect>
                      <a14:colorTemperature colorTemp="11500"/>
                    </a14:imgEffect>
                    <a14:imgEffect>
                      <a14:saturation sat="400000"/>
                    </a14:imgEffect>
                  </a14:imgLayer>
                </a14:imgProps>
              </a:ext>
            </a:extLst>
          </a:blip>
          <a:stretch>
            <a:fillRect/>
          </a:stretch>
        </p:blipFill>
        <p:spPr>
          <a:xfrm>
            <a:off x="311956" y="2286532"/>
            <a:ext cx="990461" cy="990461"/>
          </a:xfrm>
          <a:prstGeom prst="rect">
            <a:avLst/>
          </a:prstGeom>
        </p:spPr>
      </p:pic>
      <p:sp>
        <p:nvSpPr>
          <p:cNvPr id="32" name="Rectangle 31">
            <a:extLst>
              <a:ext uri="{FF2B5EF4-FFF2-40B4-BE49-F238E27FC236}">
                <a16:creationId xmlns:a16="http://schemas.microsoft.com/office/drawing/2014/main" id="{D0E3208A-80DA-E447-9D9C-4C3141AAAFCE}"/>
              </a:ext>
            </a:extLst>
          </p:cNvPr>
          <p:cNvSpPr>
            <a:spLocks noChangeArrowheads="1"/>
          </p:cNvSpPr>
          <p:nvPr/>
        </p:nvSpPr>
        <p:spPr bwMode="auto">
          <a:xfrm>
            <a:off x="26510" y="3287841"/>
            <a:ext cx="1561352" cy="282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hangingPunct="1">
              <a:lnSpc>
                <a:spcPct val="100000"/>
              </a:lnSpc>
              <a:buClrTx/>
              <a:buFontTx/>
              <a:buNone/>
            </a:pPr>
            <a:r>
              <a:rPr lang="it-IT" altLang="it-IT" sz="2200" dirty="0" err="1">
                <a:solidFill>
                  <a:schemeClr val="tx1"/>
                </a:solidFill>
                <a:latin typeface="+mj-lt"/>
              </a:rPr>
              <a:t>Hybrid</a:t>
            </a:r>
            <a:r>
              <a:rPr lang="it-IT" altLang="it-IT" sz="2200" dirty="0">
                <a:solidFill>
                  <a:schemeClr val="tx1"/>
                </a:solidFill>
                <a:latin typeface="+mj-lt"/>
              </a:rPr>
              <a:t> </a:t>
            </a:r>
            <a:r>
              <a:rPr lang="it-IT" altLang="it-IT" sz="2200" dirty="0" err="1">
                <a:solidFill>
                  <a:schemeClr val="tx1"/>
                </a:solidFill>
                <a:latin typeface="+mj-lt"/>
              </a:rPr>
              <a:t>analytics</a:t>
            </a:r>
            <a:endParaRPr lang="it-IT" altLang="it-IT" sz="2200" dirty="0">
              <a:solidFill>
                <a:schemeClr val="tx1"/>
              </a:solidFill>
              <a:latin typeface="+mj-lt"/>
            </a:endParaRPr>
          </a:p>
        </p:txBody>
      </p:sp>
      <p:cxnSp>
        <p:nvCxnSpPr>
          <p:cNvPr id="33" name="Elbow Connector 32">
            <a:extLst>
              <a:ext uri="{FF2B5EF4-FFF2-40B4-BE49-F238E27FC236}">
                <a16:creationId xmlns:a16="http://schemas.microsoft.com/office/drawing/2014/main" id="{B03D8C31-5869-834C-ABC3-16AAA32BB465}"/>
              </a:ext>
            </a:extLst>
          </p:cNvPr>
          <p:cNvCxnSpPr>
            <a:cxnSpLocks/>
            <a:stCxn id="31" idx="3"/>
            <a:endCxn id="6" idx="1"/>
          </p:cNvCxnSpPr>
          <p:nvPr/>
        </p:nvCxnSpPr>
        <p:spPr>
          <a:xfrm flipV="1">
            <a:off x="1302417" y="2545485"/>
            <a:ext cx="515203" cy="236278"/>
          </a:xfrm>
          <a:prstGeom prst="bentConnector3">
            <a:avLst>
              <a:gd name="adj1" fmla="val 4260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D57B3C9-0551-BA4D-81B9-A8CD52D61C4B}"/>
              </a:ext>
            </a:extLst>
          </p:cNvPr>
          <p:cNvCxnSpPr>
            <a:cxnSpLocks/>
            <a:stCxn id="31" idx="3"/>
            <a:endCxn id="7" idx="1"/>
          </p:cNvCxnSpPr>
          <p:nvPr/>
        </p:nvCxnSpPr>
        <p:spPr>
          <a:xfrm>
            <a:off x="1302417" y="2781763"/>
            <a:ext cx="437753" cy="983308"/>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955B4BF-84FA-D74F-ADB0-0F8BB817C8DD}"/>
              </a:ext>
            </a:extLst>
          </p:cNvPr>
          <p:cNvCxnSpPr>
            <a:cxnSpLocks/>
            <a:stCxn id="26" idx="3"/>
            <a:endCxn id="10" idx="1"/>
          </p:cNvCxnSpPr>
          <p:nvPr/>
        </p:nvCxnSpPr>
        <p:spPr>
          <a:xfrm flipV="1">
            <a:off x="6054641" y="1856402"/>
            <a:ext cx="941815" cy="1628172"/>
          </a:xfrm>
          <a:prstGeom prst="bentConnector3">
            <a:avLst>
              <a:gd name="adj1" fmla="val 4460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33F4CFE3-06E9-CC47-B719-FC27C73B31C5}"/>
              </a:ext>
            </a:extLst>
          </p:cNvPr>
          <p:cNvCxnSpPr>
            <a:cxnSpLocks/>
            <a:stCxn id="26" idx="3"/>
            <a:endCxn id="9" idx="1"/>
          </p:cNvCxnSpPr>
          <p:nvPr/>
        </p:nvCxnSpPr>
        <p:spPr>
          <a:xfrm>
            <a:off x="6054641" y="3484574"/>
            <a:ext cx="862136" cy="441164"/>
          </a:xfrm>
          <a:prstGeom prst="bentConnector3">
            <a:avLst>
              <a:gd name="adj1" fmla="val 4852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98FA2828-F7E1-BD44-A80C-5FAB3696F198}"/>
              </a:ext>
            </a:extLst>
          </p:cNvPr>
          <p:cNvCxnSpPr>
            <a:cxnSpLocks/>
            <a:stCxn id="26" idx="3"/>
            <a:endCxn id="11" idx="1"/>
          </p:cNvCxnSpPr>
          <p:nvPr/>
        </p:nvCxnSpPr>
        <p:spPr>
          <a:xfrm>
            <a:off x="6054641" y="3484574"/>
            <a:ext cx="810176" cy="2503614"/>
          </a:xfrm>
          <a:prstGeom prst="bentConnector3">
            <a:avLst>
              <a:gd name="adj1" fmla="val 5156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7" grpId="0"/>
      <p:bldP spid="18" grpId="0"/>
      <p:bldP spid="19" grpId="0"/>
      <p:bldP spid="20" grpId="0"/>
      <p:bldP spid="2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1E47-AB4D-AA4C-8DC7-EA2F6DE58DCF}"/>
              </a:ext>
            </a:extLst>
          </p:cNvPr>
          <p:cNvSpPr>
            <a:spLocks noGrp="1"/>
          </p:cNvSpPr>
          <p:nvPr>
            <p:ph type="title"/>
          </p:nvPr>
        </p:nvSpPr>
        <p:spPr/>
        <p:txBody>
          <a:bodyPr/>
          <a:lstStyle/>
          <a:p>
            <a:r>
              <a:rPr lang="en-US" dirty="0"/>
              <a:t>Today’s lesson</a:t>
            </a:r>
          </a:p>
        </p:txBody>
      </p:sp>
      <p:sp>
        <p:nvSpPr>
          <p:cNvPr id="4" name="Content Placeholder 2">
            <a:extLst>
              <a:ext uri="{FF2B5EF4-FFF2-40B4-BE49-F238E27FC236}">
                <a16:creationId xmlns:a16="http://schemas.microsoft.com/office/drawing/2014/main" id="{58E13752-04F4-4343-81C9-93167EF08F9F}"/>
              </a:ext>
            </a:extLst>
          </p:cNvPr>
          <p:cNvSpPr txBox="1">
            <a:spLocks/>
          </p:cNvSpPr>
          <p:nvPr/>
        </p:nvSpPr>
        <p:spPr>
          <a:xfrm>
            <a:off x="3336053" y="1104538"/>
            <a:ext cx="8400421" cy="5496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solidFill>
                  <a:schemeClr val="accent2"/>
                </a:solidFill>
              </a:rPr>
              <a:t>Take away: </a:t>
            </a:r>
          </a:p>
          <a:p>
            <a:pPr marL="457200" lvl="1" indent="0">
              <a:buNone/>
            </a:pPr>
            <a:r>
              <a:rPr lang="en-US" sz="3200" dirty="0"/>
              <a:t>To understand the current state of a building we need to </a:t>
            </a:r>
            <a:r>
              <a:rPr lang="en-US" sz="3200" b="1" dirty="0">
                <a:solidFill>
                  <a:schemeClr val="accent2"/>
                </a:solidFill>
              </a:rPr>
              <a:t>quantitatively synthesize data</a:t>
            </a:r>
            <a:r>
              <a:rPr lang="en-US" sz="3200" dirty="0"/>
              <a:t> from historic structures.</a:t>
            </a:r>
          </a:p>
          <a:p>
            <a:pPr marL="457200" lvl="1" indent="0">
              <a:buNone/>
            </a:pPr>
            <a:endParaRPr lang="en-US" sz="3200" b="1" dirty="0">
              <a:solidFill>
                <a:schemeClr val="accent2"/>
              </a:solidFill>
            </a:endParaRPr>
          </a:p>
          <a:p>
            <a:pPr marL="0" indent="0">
              <a:buNone/>
            </a:pPr>
            <a:r>
              <a:rPr lang="en-US" sz="3600" b="1" dirty="0">
                <a:solidFill>
                  <a:schemeClr val="accent6"/>
                </a:solidFill>
              </a:rPr>
              <a:t>Skills</a:t>
            </a:r>
          </a:p>
          <a:p>
            <a:pPr marL="971550" lvl="1" indent="-514350">
              <a:buFont typeface="+mj-lt"/>
              <a:buAutoNum type="arabicPeriod"/>
            </a:pPr>
            <a:r>
              <a:rPr lang="en-US" sz="3200" dirty="0"/>
              <a:t>How to use </a:t>
            </a:r>
            <a:r>
              <a:rPr lang="en-US" sz="3200" b="1" dirty="0">
                <a:solidFill>
                  <a:schemeClr val="accent6"/>
                </a:solidFill>
              </a:rPr>
              <a:t>regressions</a:t>
            </a:r>
            <a:r>
              <a:rPr lang="en-US" sz="3200" dirty="0"/>
              <a:t> to see relationships between damages and causes</a:t>
            </a:r>
          </a:p>
          <a:p>
            <a:pPr marL="971550" lvl="1" indent="-514350">
              <a:buFont typeface="+mj-lt"/>
              <a:buAutoNum type="arabicPeriod"/>
            </a:pPr>
            <a:r>
              <a:rPr lang="en-US" sz="3200" dirty="0"/>
              <a:t>How to use </a:t>
            </a:r>
            <a:r>
              <a:rPr lang="en-US" sz="3200" b="1" dirty="0">
                <a:solidFill>
                  <a:schemeClr val="accent6"/>
                </a:solidFill>
              </a:rPr>
              <a:t>factor analysis </a:t>
            </a:r>
            <a:r>
              <a:rPr lang="en-US" sz="3200" dirty="0"/>
              <a:t>to see complex relationships between damages and multiple causes at once.</a:t>
            </a:r>
          </a:p>
        </p:txBody>
      </p:sp>
      <p:pic>
        <p:nvPicPr>
          <p:cNvPr id="7" name="Picture 6">
            <a:extLst>
              <a:ext uri="{FF2B5EF4-FFF2-40B4-BE49-F238E27FC236}">
                <a16:creationId xmlns:a16="http://schemas.microsoft.com/office/drawing/2014/main" id="{6522FD85-48CE-7D45-B9FE-2B7B7BF094AF}"/>
              </a:ext>
            </a:extLst>
          </p:cNvPr>
          <p:cNvPicPr>
            <a:picLocks noChangeAspect="1"/>
          </p:cNvPicPr>
          <p:nvPr/>
        </p:nvPicPr>
        <p:blipFill>
          <a:blip r:embed="rId2">
            <a:duotone>
              <a:schemeClr val="accent2">
                <a:shade val="45000"/>
                <a:satMod val="135000"/>
              </a:schemeClr>
              <a:prstClr val="white"/>
            </a:duotone>
          </a:blip>
          <a:stretch>
            <a:fillRect/>
          </a:stretch>
        </p:blipFill>
        <p:spPr>
          <a:xfrm>
            <a:off x="680420" y="1248661"/>
            <a:ext cx="1645336" cy="1645336"/>
          </a:xfrm>
          <a:prstGeom prst="rect">
            <a:avLst/>
          </a:prstGeom>
        </p:spPr>
      </p:pic>
      <p:pic>
        <p:nvPicPr>
          <p:cNvPr id="8" name="Picture 7">
            <a:extLst>
              <a:ext uri="{FF2B5EF4-FFF2-40B4-BE49-F238E27FC236}">
                <a16:creationId xmlns:a16="http://schemas.microsoft.com/office/drawing/2014/main" id="{49809B15-253B-0040-8B94-5E8920EF6C4E}"/>
              </a:ext>
            </a:extLst>
          </p:cNvPr>
          <p:cNvPicPr>
            <a:picLocks noChangeAspect="1"/>
          </p:cNvPicPr>
          <p:nvPr/>
        </p:nvPicPr>
        <p:blipFill>
          <a:blip r:embed="rId3">
            <a:duotone>
              <a:schemeClr val="accent6">
                <a:shade val="45000"/>
                <a:satMod val="135000"/>
              </a:schemeClr>
              <a:prstClr val="white"/>
            </a:duotone>
          </a:blip>
          <a:stretch>
            <a:fillRect/>
          </a:stretch>
        </p:blipFill>
        <p:spPr>
          <a:xfrm>
            <a:off x="455526" y="3689835"/>
            <a:ext cx="2540000" cy="2540000"/>
          </a:xfrm>
          <a:prstGeom prst="rect">
            <a:avLst/>
          </a:prstGeom>
        </p:spPr>
      </p:pic>
    </p:spTree>
    <p:extLst>
      <p:ext uri="{BB962C8B-B14F-4D97-AF65-F5344CB8AC3E}">
        <p14:creationId xmlns:p14="http://schemas.microsoft.com/office/powerpoint/2010/main" val="33227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6CB2-82E8-C94B-8780-5F53E798DDFA}"/>
              </a:ext>
            </a:extLst>
          </p:cNvPr>
          <p:cNvSpPr>
            <a:spLocks noGrp="1"/>
          </p:cNvSpPr>
          <p:nvPr>
            <p:ph type="title"/>
          </p:nvPr>
        </p:nvSpPr>
        <p:spPr/>
        <p:txBody>
          <a:bodyPr>
            <a:noAutofit/>
          </a:bodyPr>
          <a:lstStyle/>
          <a:p>
            <a:r>
              <a:rPr lang="en-US" sz="3200" dirty="0"/>
              <a:t>Exercise: Discuss systems diagram for final project with a partner</a:t>
            </a:r>
          </a:p>
        </p:txBody>
      </p:sp>
      <p:sp>
        <p:nvSpPr>
          <p:cNvPr id="3" name="Content Placeholder 2">
            <a:extLst>
              <a:ext uri="{FF2B5EF4-FFF2-40B4-BE49-F238E27FC236}">
                <a16:creationId xmlns:a16="http://schemas.microsoft.com/office/drawing/2014/main" id="{4906EB30-62AB-7D4A-9EC7-D815EAB10DF1}"/>
              </a:ext>
            </a:extLst>
          </p:cNvPr>
          <p:cNvSpPr>
            <a:spLocks noGrp="1"/>
          </p:cNvSpPr>
          <p:nvPr>
            <p:ph idx="1"/>
          </p:nvPr>
        </p:nvSpPr>
        <p:spPr>
          <a:xfrm>
            <a:off x="4434348" y="1135626"/>
            <a:ext cx="7669162" cy="5496357"/>
          </a:xfrm>
        </p:spPr>
        <p:txBody>
          <a:bodyPr>
            <a:normAutofit/>
          </a:bodyPr>
          <a:lstStyle/>
          <a:p>
            <a:pPr marL="0" indent="0">
              <a:buNone/>
            </a:pPr>
            <a:r>
              <a:rPr lang="en-US" b="1" dirty="0"/>
              <a:t>Identify:</a:t>
            </a:r>
          </a:p>
          <a:p>
            <a:pPr marL="514350" indent="-514350">
              <a:buFont typeface="+mj-lt"/>
              <a:buAutoNum type="arabicPeriod"/>
            </a:pPr>
            <a:r>
              <a:rPr lang="en-US" dirty="0"/>
              <a:t>in plan and in section indicators of damage on the wall (e.g. cracks, moisture) </a:t>
            </a:r>
          </a:p>
          <a:p>
            <a:pPr marL="514350" indent="-514350">
              <a:buFont typeface="+mj-lt"/>
              <a:buAutoNum type="arabicPeriod"/>
            </a:pPr>
            <a:r>
              <a:rPr lang="en-US" dirty="0"/>
              <a:t>specific things that can cause each damage (e.g. water running off roof?, earthquake region?, biological build up at drain?)</a:t>
            </a:r>
          </a:p>
          <a:p>
            <a:pPr marL="0" indent="0">
              <a:buNone/>
            </a:pPr>
            <a:r>
              <a:rPr lang="en-US" b="1" dirty="0"/>
              <a:t>How can we tell what is contributing to the damage?</a:t>
            </a:r>
          </a:p>
          <a:p>
            <a:pPr marL="514350" indent="-514350">
              <a:buFont typeface="+mj-lt"/>
              <a:buAutoNum type="arabicPeriod"/>
            </a:pPr>
            <a:r>
              <a:rPr lang="en-US" dirty="0"/>
              <a:t>How can you monitor the damages and possible causes?</a:t>
            </a:r>
          </a:p>
          <a:p>
            <a:pPr marL="971550" lvl="1" indent="-514350">
              <a:buFont typeface="+mj-lt"/>
              <a:buAutoNum type="arabicPeriod"/>
            </a:pPr>
            <a:r>
              <a:rPr lang="en-US" dirty="0"/>
              <a:t>Color code your diagrams: Use colored lines between monitoring systems and possible causes</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6DA65854-6397-EC4D-ACEE-2AD9965A48F9}"/>
              </a:ext>
            </a:extLst>
          </p:cNvPr>
          <p:cNvPicPr>
            <a:picLocks noChangeAspect="1"/>
          </p:cNvPicPr>
          <p:nvPr/>
        </p:nvPicPr>
        <p:blipFill>
          <a:blip r:embed="rId2"/>
          <a:stretch>
            <a:fillRect/>
          </a:stretch>
        </p:blipFill>
        <p:spPr>
          <a:xfrm>
            <a:off x="0" y="1480756"/>
            <a:ext cx="4357493" cy="4231785"/>
          </a:xfrm>
          <a:prstGeom prst="rect">
            <a:avLst/>
          </a:prstGeom>
        </p:spPr>
      </p:pic>
    </p:spTree>
    <p:extLst>
      <p:ext uri="{BB962C8B-B14F-4D97-AF65-F5344CB8AC3E}">
        <p14:creationId xmlns:p14="http://schemas.microsoft.com/office/powerpoint/2010/main" val="354138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0E9D-4E71-5A4F-B105-2E10D7AA56B7}"/>
              </a:ext>
            </a:extLst>
          </p:cNvPr>
          <p:cNvSpPr>
            <a:spLocks noGrp="1"/>
          </p:cNvSpPr>
          <p:nvPr>
            <p:ph type="title"/>
          </p:nvPr>
        </p:nvSpPr>
        <p:spPr/>
        <p:txBody>
          <a:bodyPr>
            <a:noAutofit/>
          </a:bodyPr>
          <a:lstStyle/>
          <a:p>
            <a:r>
              <a:rPr lang="en-US" sz="3200" dirty="0"/>
              <a:t>How can we understand relationships in this data?</a:t>
            </a:r>
          </a:p>
        </p:txBody>
      </p:sp>
      <p:sp>
        <p:nvSpPr>
          <p:cNvPr id="3" name="Content Placeholder 2">
            <a:extLst>
              <a:ext uri="{FF2B5EF4-FFF2-40B4-BE49-F238E27FC236}">
                <a16:creationId xmlns:a16="http://schemas.microsoft.com/office/drawing/2014/main" id="{6D01C20B-E122-7D47-B468-CA997BD0BCB6}"/>
              </a:ext>
            </a:extLst>
          </p:cNvPr>
          <p:cNvSpPr>
            <a:spLocks noGrp="1"/>
          </p:cNvSpPr>
          <p:nvPr>
            <p:ph idx="1"/>
          </p:nvPr>
        </p:nvSpPr>
        <p:spPr>
          <a:xfrm>
            <a:off x="190129" y="1225118"/>
            <a:ext cx="5581406" cy="5496357"/>
          </a:xfrm>
        </p:spPr>
        <p:txBody>
          <a:bodyPr/>
          <a:lstStyle/>
          <a:p>
            <a:r>
              <a:rPr lang="en-US" dirty="0"/>
              <a:t>i.e. Does rain intensity affect rising damp?</a:t>
            </a:r>
          </a:p>
          <a:p>
            <a:r>
              <a:rPr lang="en-US" dirty="0"/>
              <a:t>Two possible methods:</a:t>
            </a:r>
          </a:p>
          <a:p>
            <a:pPr lvl="1"/>
            <a:r>
              <a:rPr lang="en-US" dirty="0"/>
              <a:t>Regressions</a:t>
            </a:r>
          </a:p>
          <a:p>
            <a:pPr lvl="1"/>
            <a:r>
              <a:rPr lang="en-US" dirty="0"/>
              <a:t>Factor analysis</a:t>
            </a:r>
          </a:p>
          <a:p>
            <a:r>
              <a:rPr lang="en-US" dirty="0">
                <a:sym typeface="Wingdings" pitchFamily="2" charset="2"/>
              </a:rPr>
              <a:t>How much does it affect it compared to other factors? </a:t>
            </a:r>
          </a:p>
          <a:p>
            <a:pPr lvl="1"/>
            <a:r>
              <a:rPr lang="en-US" dirty="0">
                <a:sym typeface="Wingdings" pitchFamily="2" charset="2"/>
              </a:rPr>
              <a:t>Does the wind affect the rising damp more or less than the rain intensity? Etc. </a:t>
            </a:r>
            <a:endParaRPr lang="en-US" dirty="0"/>
          </a:p>
          <a:p>
            <a:pPr lvl="1"/>
            <a:endParaRPr lang="en-US" dirty="0"/>
          </a:p>
        </p:txBody>
      </p:sp>
      <p:pic>
        <p:nvPicPr>
          <p:cNvPr id="4" name="Picture 3">
            <a:extLst>
              <a:ext uri="{FF2B5EF4-FFF2-40B4-BE49-F238E27FC236}">
                <a16:creationId xmlns:a16="http://schemas.microsoft.com/office/drawing/2014/main" id="{045DC5D1-BAD8-A34B-9FF9-F0CFDF31B365}"/>
              </a:ext>
            </a:extLst>
          </p:cNvPr>
          <p:cNvPicPr>
            <a:picLocks noChangeAspect="1"/>
          </p:cNvPicPr>
          <p:nvPr/>
        </p:nvPicPr>
        <p:blipFill>
          <a:blip r:embed="rId2"/>
          <a:stretch>
            <a:fillRect/>
          </a:stretch>
        </p:blipFill>
        <p:spPr>
          <a:xfrm>
            <a:off x="5903246" y="1156929"/>
            <a:ext cx="6198076" cy="2272071"/>
          </a:xfrm>
          <a:prstGeom prst="rect">
            <a:avLst/>
          </a:prstGeom>
        </p:spPr>
      </p:pic>
      <p:pic>
        <p:nvPicPr>
          <p:cNvPr id="5" name="Picture 4">
            <a:extLst>
              <a:ext uri="{FF2B5EF4-FFF2-40B4-BE49-F238E27FC236}">
                <a16:creationId xmlns:a16="http://schemas.microsoft.com/office/drawing/2014/main" id="{5524AD13-AC35-9A4A-B51D-2BB451530254}"/>
              </a:ext>
            </a:extLst>
          </p:cNvPr>
          <p:cNvPicPr>
            <a:picLocks noChangeAspect="1"/>
          </p:cNvPicPr>
          <p:nvPr/>
        </p:nvPicPr>
        <p:blipFill>
          <a:blip r:embed="rId3"/>
          <a:stretch>
            <a:fillRect/>
          </a:stretch>
        </p:blipFill>
        <p:spPr>
          <a:xfrm>
            <a:off x="6020619" y="3856088"/>
            <a:ext cx="2540000" cy="2540000"/>
          </a:xfrm>
          <a:prstGeom prst="rect">
            <a:avLst/>
          </a:prstGeom>
        </p:spPr>
      </p:pic>
      <p:pic>
        <p:nvPicPr>
          <p:cNvPr id="6" name="Picture 5">
            <a:extLst>
              <a:ext uri="{FF2B5EF4-FFF2-40B4-BE49-F238E27FC236}">
                <a16:creationId xmlns:a16="http://schemas.microsoft.com/office/drawing/2014/main" id="{5105AB21-0311-8049-AEEA-13F0974E374C}"/>
              </a:ext>
            </a:extLst>
          </p:cNvPr>
          <p:cNvPicPr>
            <a:picLocks noChangeAspect="1"/>
          </p:cNvPicPr>
          <p:nvPr/>
        </p:nvPicPr>
        <p:blipFill>
          <a:blip r:embed="rId4"/>
          <a:stretch>
            <a:fillRect/>
          </a:stretch>
        </p:blipFill>
        <p:spPr>
          <a:xfrm>
            <a:off x="8809703" y="4028358"/>
            <a:ext cx="2927281" cy="2195461"/>
          </a:xfrm>
          <a:prstGeom prst="rect">
            <a:avLst/>
          </a:prstGeom>
        </p:spPr>
      </p:pic>
    </p:spTree>
    <p:extLst>
      <p:ext uri="{BB962C8B-B14F-4D97-AF65-F5344CB8AC3E}">
        <p14:creationId xmlns:p14="http://schemas.microsoft.com/office/powerpoint/2010/main" val="58634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3D12-DB6A-D44E-9E6A-F4887BAC06A6}"/>
              </a:ext>
            </a:extLst>
          </p:cNvPr>
          <p:cNvSpPr>
            <a:spLocks noGrp="1"/>
          </p:cNvSpPr>
          <p:nvPr>
            <p:ph type="title"/>
          </p:nvPr>
        </p:nvSpPr>
        <p:spPr/>
        <p:txBody>
          <a:bodyPr/>
          <a:lstStyle/>
          <a:p>
            <a:r>
              <a:rPr lang="en-US" dirty="0"/>
              <a:t>Regressions: linear</a:t>
            </a:r>
          </a:p>
        </p:txBody>
      </p:sp>
      <p:sp>
        <p:nvSpPr>
          <p:cNvPr id="3" name="Content Placeholder 2">
            <a:extLst>
              <a:ext uri="{FF2B5EF4-FFF2-40B4-BE49-F238E27FC236}">
                <a16:creationId xmlns:a16="http://schemas.microsoft.com/office/drawing/2014/main" id="{721FFA17-4606-E04A-8BC8-E4BB1ADDDC20}"/>
              </a:ext>
            </a:extLst>
          </p:cNvPr>
          <p:cNvSpPr>
            <a:spLocks noGrp="1"/>
          </p:cNvSpPr>
          <p:nvPr>
            <p:ph idx="1"/>
          </p:nvPr>
        </p:nvSpPr>
        <p:spPr>
          <a:xfrm>
            <a:off x="186522" y="1040452"/>
            <a:ext cx="7982426" cy="5496357"/>
          </a:xfrm>
        </p:spPr>
        <p:txBody>
          <a:bodyPr/>
          <a:lstStyle/>
          <a:p>
            <a:r>
              <a:rPr lang="en-US" dirty="0"/>
              <a:t>Y = </a:t>
            </a:r>
            <a:r>
              <a:rPr lang="en-US" dirty="0" err="1">
                <a:solidFill>
                  <a:schemeClr val="accent2"/>
                </a:solidFill>
              </a:rPr>
              <a:t>m</a:t>
            </a:r>
            <a:r>
              <a:rPr lang="en-US" dirty="0" err="1">
                <a:solidFill>
                  <a:schemeClr val="accent6"/>
                </a:solidFill>
              </a:rPr>
              <a:t>x</a:t>
            </a:r>
            <a:r>
              <a:rPr lang="en-US" dirty="0" err="1"/>
              <a:t>+</a:t>
            </a:r>
            <a:r>
              <a:rPr lang="en-US" dirty="0" err="1">
                <a:solidFill>
                  <a:schemeClr val="accent1"/>
                </a:solidFill>
              </a:rPr>
              <a:t>b</a:t>
            </a:r>
            <a:r>
              <a:rPr lang="en-US" dirty="0"/>
              <a:t>	</a:t>
            </a:r>
          </a:p>
          <a:p>
            <a:pPr lvl="1"/>
            <a:r>
              <a:rPr lang="en-US" dirty="0"/>
              <a:t>Y = dependent variable (Crack width)</a:t>
            </a:r>
          </a:p>
          <a:p>
            <a:pPr lvl="1"/>
            <a:r>
              <a:rPr lang="en-US" dirty="0">
                <a:solidFill>
                  <a:schemeClr val="accent2"/>
                </a:solidFill>
              </a:rPr>
              <a:t>M = slope (</a:t>
            </a:r>
            <a:r>
              <a:rPr lang="en-US" dirty="0" err="1">
                <a:solidFill>
                  <a:schemeClr val="accent2"/>
                </a:solidFill>
              </a:rPr>
              <a:t>ie</a:t>
            </a:r>
            <a:r>
              <a:rPr lang="en-US" dirty="0">
                <a:solidFill>
                  <a:schemeClr val="accent2"/>
                </a:solidFill>
              </a:rPr>
              <a:t>: for each in/</a:t>
            </a:r>
            <a:r>
              <a:rPr lang="en-US" dirty="0" err="1">
                <a:solidFill>
                  <a:schemeClr val="accent2"/>
                </a:solidFill>
              </a:rPr>
              <a:t>hr</a:t>
            </a:r>
            <a:r>
              <a:rPr lang="en-US" dirty="0">
                <a:solidFill>
                  <a:schemeClr val="accent2"/>
                </a:solidFill>
              </a:rPr>
              <a:t> the rain intensity increases, the crack grows 1 in)</a:t>
            </a:r>
            <a:endParaRPr lang="en-US" dirty="0"/>
          </a:p>
          <a:p>
            <a:pPr lvl="1"/>
            <a:r>
              <a:rPr lang="en-US" dirty="0">
                <a:solidFill>
                  <a:schemeClr val="accent6"/>
                </a:solidFill>
              </a:rPr>
              <a:t>X = independent variable (rain intensity)</a:t>
            </a:r>
          </a:p>
          <a:p>
            <a:pPr lvl="1"/>
            <a:r>
              <a:rPr lang="en-US" dirty="0">
                <a:solidFill>
                  <a:schemeClr val="accent1"/>
                </a:solidFill>
              </a:rPr>
              <a:t>B = y-intercept (</a:t>
            </a:r>
            <a:r>
              <a:rPr lang="en-US" dirty="0" err="1">
                <a:solidFill>
                  <a:schemeClr val="accent1"/>
                </a:solidFill>
              </a:rPr>
              <a:t>ie</a:t>
            </a:r>
            <a:r>
              <a:rPr lang="en-US" dirty="0">
                <a:solidFill>
                  <a:schemeClr val="accent1"/>
                </a:solidFill>
              </a:rPr>
              <a:t>: when there is no rain, the crack is ”b” mm wide</a:t>
            </a:r>
          </a:p>
          <a:p>
            <a:r>
              <a:rPr lang="en-US" dirty="0"/>
              <a:t>On your own, what is the equation on the right telling us?</a:t>
            </a:r>
          </a:p>
          <a:p>
            <a:pPr lvl="1"/>
            <a:r>
              <a:rPr lang="en-US" dirty="0"/>
              <a:t>When there is no rain, how big is the crack width?</a:t>
            </a:r>
          </a:p>
          <a:p>
            <a:pPr lvl="1"/>
            <a:r>
              <a:rPr lang="en-US" dirty="0"/>
              <a:t>When it is raining, how much does the crack width increase? </a:t>
            </a:r>
          </a:p>
          <a:p>
            <a:pPr lvl="1"/>
            <a:endParaRPr lang="en-US" dirty="0"/>
          </a:p>
          <a:p>
            <a:endParaRPr lang="en-US" dirty="0"/>
          </a:p>
        </p:txBody>
      </p:sp>
      <p:pic>
        <p:nvPicPr>
          <p:cNvPr id="10" name="Picture 9">
            <a:extLst>
              <a:ext uri="{FF2B5EF4-FFF2-40B4-BE49-F238E27FC236}">
                <a16:creationId xmlns:a16="http://schemas.microsoft.com/office/drawing/2014/main" id="{9F13E6F1-45C0-7B41-84D6-0433019B5BC9}"/>
              </a:ext>
            </a:extLst>
          </p:cNvPr>
          <p:cNvPicPr>
            <a:picLocks noChangeAspect="1"/>
          </p:cNvPicPr>
          <p:nvPr/>
        </p:nvPicPr>
        <p:blipFill>
          <a:blip r:embed="rId2"/>
          <a:stretch>
            <a:fillRect/>
          </a:stretch>
        </p:blipFill>
        <p:spPr>
          <a:xfrm>
            <a:off x="8565844" y="1486652"/>
            <a:ext cx="2997200" cy="2057400"/>
          </a:xfrm>
          <a:prstGeom prst="rect">
            <a:avLst/>
          </a:prstGeom>
        </p:spPr>
      </p:pic>
      <p:cxnSp>
        <p:nvCxnSpPr>
          <p:cNvPr id="13" name="Straight Connector 12">
            <a:extLst>
              <a:ext uri="{FF2B5EF4-FFF2-40B4-BE49-F238E27FC236}">
                <a16:creationId xmlns:a16="http://schemas.microsoft.com/office/drawing/2014/main" id="{7637E1C8-18A4-9F43-BF85-2BA93965ECA7}"/>
              </a:ext>
            </a:extLst>
          </p:cNvPr>
          <p:cNvCxnSpPr>
            <a:cxnSpLocks/>
          </p:cNvCxnSpPr>
          <p:nvPr/>
        </p:nvCxnSpPr>
        <p:spPr>
          <a:xfrm flipV="1">
            <a:off x="8792818" y="2636471"/>
            <a:ext cx="1205947" cy="7046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939C584-88FC-C046-AEFC-640629ED1F42}"/>
              </a:ext>
            </a:extLst>
          </p:cNvPr>
          <p:cNvSpPr txBox="1"/>
          <p:nvPr/>
        </p:nvSpPr>
        <p:spPr>
          <a:xfrm>
            <a:off x="8859426" y="2678019"/>
            <a:ext cx="1072730" cy="369332"/>
          </a:xfrm>
          <a:prstGeom prst="rect">
            <a:avLst/>
          </a:prstGeom>
          <a:noFill/>
        </p:spPr>
        <p:txBody>
          <a:bodyPr wrap="none" rtlCol="0">
            <a:spAutoFit/>
          </a:bodyPr>
          <a:lstStyle/>
          <a:p>
            <a:r>
              <a:rPr lang="en-US" dirty="0"/>
              <a:t>Y = 2x + 5</a:t>
            </a:r>
          </a:p>
        </p:txBody>
      </p:sp>
      <p:sp>
        <p:nvSpPr>
          <p:cNvPr id="15" name="TextBox 14">
            <a:extLst>
              <a:ext uri="{FF2B5EF4-FFF2-40B4-BE49-F238E27FC236}">
                <a16:creationId xmlns:a16="http://schemas.microsoft.com/office/drawing/2014/main" id="{C1BD0D46-0403-C349-889C-DCB77535509D}"/>
              </a:ext>
            </a:extLst>
          </p:cNvPr>
          <p:cNvSpPr txBox="1"/>
          <p:nvPr/>
        </p:nvSpPr>
        <p:spPr>
          <a:xfrm>
            <a:off x="10225739" y="3220886"/>
            <a:ext cx="1456040" cy="646331"/>
          </a:xfrm>
          <a:prstGeom prst="rect">
            <a:avLst/>
          </a:prstGeom>
          <a:noFill/>
        </p:spPr>
        <p:txBody>
          <a:bodyPr wrap="none" rtlCol="0">
            <a:spAutoFit/>
          </a:bodyPr>
          <a:lstStyle/>
          <a:p>
            <a:pPr algn="ctr"/>
            <a:r>
              <a:rPr lang="en-US" dirty="0"/>
              <a:t>Rain intensity</a:t>
            </a:r>
          </a:p>
          <a:p>
            <a:pPr algn="ctr"/>
            <a:r>
              <a:rPr lang="en-US" dirty="0"/>
              <a:t>(in/hour)</a:t>
            </a:r>
          </a:p>
        </p:txBody>
      </p:sp>
      <p:sp>
        <p:nvSpPr>
          <p:cNvPr id="16" name="TextBox 15">
            <a:extLst>
              <a:ext uri="{FF2B5EF4-FFF2-40B4-BE49-F238E27FC236}">
                <a16:creationId xmlns:a16="http://schemas.microsoft.com/office/drawing/2014/main" id="{1E82AA0C-EAF8-7445-B477-B0404FB208A1}"/>
              </a:ext>
            </a:extLst>
          </p:cNvPr>
          <p:cNvSpPr txBox="1"/>
          <p:nvPr/>
        </p:nvSpPr>
        <p:spPr>
          <a:xfrm>
            <a:off x="8751993" y="1752869"/>
            <a:ext cx="1287596" cy="646331"/>
          </a:xfrm>
          <a:prstGeom prst="rect">
            <a:avLst/>
          </a:prstGeom>
          <a:noFill/>
        </p:spPr>
        <p:txBody>
          <a:bodyPr wrap="none" rtlCol="0">
            <a:spAutoFit/>
          </a:bodyPr>
          <a:lstStyle/>
          <a:p>
            <a:pPr algn="ctr"/>
            <a:r>
              <a:rPr lang="en-US" dirty="0"/>
              <a:t>Crack width</a:t>
            </a:r>
          </a:p>
          <a:p>
            <a:pPr algn="ctr"/>
            <a:r>
              <a:rPr lang="en-US" dirty="0"/>
              <a:t> (in)</a:t>
            </a:r>
          </a:p>
        </p:txBody>
      </p:sp>
    </p:spTree>
    <p:extLst>
      <p:ext uri="{BB962C8B-B14F-4D97-AF65-F5344CB8AC3E}">
        <p14:creationId xmlns:p14="http://schemas.microsoft.com/office/powerpoint/2010/main" val="370796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C3D12-DB6A-D44E-9E6A-F4887BAC06A6}"/>
              </a:ext>
            </a:extLst>
          </p:cNvPr>
          <p:cNvSpPr>
            <a:spLocks noGrp="1"/>
          </p:cNvSpPr>
          <p:nvPr>
            <p:ph type="title"/>
          </p:nvPr>
        </p:nvSpPr>
        <p:spPr/>
        <p:txBody>
          <a:bodyPr/>
          <a:lstStyle/>
          <a:p>
            <a:r>
              <a:rPr lang="en-US" dirty="0"/>
              <a:t>Regressions: exponential</a:t>
            </a:r>
          </a:p>
        </p:txBody>
      </p:sp>
      <p:sp>
        <p:nvSpPr>
          <p:cNvPr id="3" name="Content Placeholder 2">
            <a:extLst>
              <a:ext uri="{FF2B5EF4-FFF2-40B4-BE49-F238E27FC236}">
                <a16:creationId xmlns:a16="http://schemas.microsoft.com/office/drawing/2014/main" id="{721FFA17-4606-E04A-8BC8-E4BB1ADDDC20}"/>
              </a:ext>
            </a:extLst>
          </p:cNvPr>
          <p:cNvSpPr>
            <a:spLocks noGrp="1"/>
          </p:cNvSpPr>
          <p:nvPr>
            <p:ph idx="1"/>
          </p:nvPr>
        </p:nvSpPr>
        <p:spPr>
          <a:xfrm>
            <a:off x="186522" y="1040452"/>
            <a:ext cx="11431320" cy="5496357"/>
          </a:xfrm>
        </p:spPr>
        <p:txBody>
          <a:bodyPr/>
          <a:lstStyle/>
          <a:p>
            <a:r>
              <a:rPr lang="en-US" dirty="0"/>
              <a:t>Y = a</a:t>
            </a:r>
            <a:r>
              <a:rPr lang="en-US" baseline="30000" dirty="0"/>
              <a:t>x </a:t>
            </a:r>
          </a:p>
          <a:p>
            <a:pPr lvl="1"/>
            <a:r>
              <a:rPr lang="en-US" dirty="0"/>
              <a:t>A = how quickly it grows/shrinks</a:t>
            </a:r>
          </a:p>
          <a:p>
            <a:r>
              <a:rPr lang="en-US" dirty="0"/>
              <a:t>If it is raining a 5 in/hour, what is the size of the crack width in each case?</a:t>
            </a:r>
          </a:p>
          <a:p>
            <a:r>
              <a:rPr lang="en-US" dirty="0"/>
              <a:t>Which of these makes sense and why? Which seem like errant readings?</a:t>
            </a:r>
          </a:p>
          <a:p>
            <a:pPr lvl="1"/>
            <a:endParaRPr lang="en-US" dirty="0"/>
          </a:p>
        </p:txBody>
      </p:sp>
      <p:pic>
        <p:nvPicPr>
          <p:cNvPr id="4" name="Picture 3">
            <a:extLst>
              <a:ext uri="{FF2B5EF4-FFF2-40B4-BE49-F238E27FC236}">
                <a16:creationId xmlns:a16="http://schemas.microsoft.com/office/drawing/2014/main" id="{DDE69DF9-ADBD-C043-A9ED-0112ADB564DE}"/>
              </a:ext>
            </a:extLst>
          </p:cNvPr>
          <p:cNvPicPr>
            <a:picLocks noChangeAspect="1"/>
          </p:cNvPicPr>
          <p:nvPr/>
        </p:nvPicPr>
        <p:blipFill>
          <a:blip r:embed="rId2"/>
          <a:stretch>
            <a:fillRect/>
          </a:stretch>
        </p:blipFill>
        <p:spPr>
          <a:xfrm>
            <a:off x="1083083" y="3831999"/>
            <a:ext cx="2604459" cy="2047951"/>
          </a:xfrm>
          <a:prstGeom prst="rect">
            <a:avLst/>
          </a:prstGeom>
        </p:spPr>
      </p:pic>
      <p:sp>
        <p:nvSpPr>
          <p:cNvPr id="5" name="TextBox 4">
            <a:extLst>
              <a:ext uri="{FF2B5EF4-FFF2-40B4-BE49-F238E27FC236}">
                <a16:creationId xmlns:a16="http://schemas.microsoft.com/office/drawing/2014/main" id="{27053DF3-ECDC-F547-AB36-8F09A14B72C2}"/>
              </a:ext>
            </a:extLst>
          </p:cNvPr>
          <p:cNvSpPr txBox="1"/>
          <p:nvPr/>
        </p:nvSpPr>
        <p:spPr>
          <a:xfrm>
            <a:off x="2304075" y="4603398"/>
            <a:ext cx="877163" cy="369332"/>
          </a:xfrm>
          <a:prstGeom prst="rect">
            <a:avLst/>
          </a:prstGeom>
          <a:noFill/>
        </p:spPr>
        <p:txBody>
          <a:bodyPr wrap="none" rtlCol="0">
            <a:spAutoFit/>
          </a:bodyPr>
          <a:lstStyle/>
          <a:p>
            <a:r>
              <a:rPr lang="en-US" dirty="0"/>
              <a:t>Y = 0.5</a:t>
            </a:r>
            <a:r>
              <a:rPr lang="en-US" baseline="30000" dirty="0"/>
              <a:t>x</a:t>
            </a:r>
            <a:endParaRPr lang="en-US" dirty="0"/>
          </a:p>
        </p:txBody>
      </p:sp>
      <p:pic>
        <p:nvPicPr>
          <p:cNvPr id="6" name="Picture 5">
            <a:extLst>
              <a:ext uri="{FF2B5EF4-FFF2-40B4-BE49-F238E27FC236}">
                <a16:creationId xmlns:a16="http://schemas.microsoft.com/office/drawing/2014/main" id="{45E343B6-BB10-6B4C-837F-B6DD566B9630}"/>
              </a:ext>
            </a:extLst>
          </p:cNvPr>
          <p:cNvPicPr>
            <a:picLocks noChangeAspect="1"/>
          </p:cNvPicPr>
          <p:nvPr/>
        </p:nvPicPr>
        <p:blipFill>
          <a:blip r:embed="rId3"/>
          <a:stretch>
            <a:fillRect/>
          </a:stretch>
        </p:blipFill>
        <p:spPr>
          <a:xfrm>
            <a:off x="4900563" y="4089457"/>
            <a:ext cx="2504288" cy="1780827"/>
          </a:xfrm>
          <a:prstGeom prst="rect">
            <a:avLst/>
          </a:prstGeom>
        </p:spPr>
      </p:pic>
      <p:sp>
        <p:nvSpPr>
          <p:cNvPr id="7" name="TextBox 6">
            <a:extLst>
              <a:ext uri="{FF2B5EF4-FFF2-40B4-BE49-F238E27FC236}">
                <a16:creationId xmlns:a16="http://schemas.microsoft.com/office/drawing/2014/main" id="{AE73AE19-88A5-2A4D-AC0B-32CA700A84AA}"/>
              </a:ext>
            </a:extLst>
          </p:cNvPr>
          <p:cNvSpPr txBox="1"/>
          <p:nvPr/>
        </p:nvSpPr>
        <p:spPr>
          <a:xfrm>
            <a:off x="4691401" y="4561466"/>
            <a:ext cx="877163" cy="369332"/>
          </a:xfrm>
          <a:prstGeom prst="rect">
            <a:avLst/>
          </a:prstGeom>
          <a:noFill/>
        </p:spPr>
        <p:txBody>
          <a:bodyPr wrap="none" rtlCol="0">
            <a:spAutoFit/>
          </a:bodyPr>
          <a:lstStyle/>
          <a:p>
            <a:r>
              <a:rPr lang="en-US" dirty="0"/>
              <a:t>Y = 1.1</a:t>
            </a:r>
            <a:r>
              <a:rPr lang="en-US" baseline="30000" dirty="0"/>
              <a:t>x</a:t>
            </a:r>
            <a:endParaRPr lang="en-US" dirty="0"/>
          </a:p>
        </p:txBody>
      </p:sp>
      <p:pic>
        <p:nvPicPr>
          <p:cNvPr id="8" name="Picture 7">
            <a:extLst>
              <a:ext uri="{FF2B5EF4-FFF2-40B4-BE49-F238E27FC236}">
                <a16:creationId xmlns:a16="http://schemas.microsoft.com/office/drawing/2014/main" id="{58041AB8-89D2-9F48-94E1-47577FCA44DC}"/>
              </a:ext>
            </a:extLst>
          </p:cNvPr>
          <p:cNvPicPr>
            <a:picLocks noChangeAspect="1"/>
          </p:cNvPicPr>
          <p:nvPr/>
        </p:nvPicPr>
        <p:blipFill>
          <a:blip r:embed="rId4"/>
          <a:stretch>
            <a:fillRect/>
          </a:stretch>
        </p:blipFill>
        <p:spPr>
          <a:xfrm>
            <a:off x="8613161" y="3944765"/>
            <a:ext cx="2470897" cy="1925519"/>
          </a:xfrm>
          <a:prstGeom prst="rect">
            <a:avLst/>
          </a:prstGeom>
        </p:spPr>
      </p:pic>
      <p:sp>
        <p:nvSpPr>
          <p:cNvPr id="9" name="TextBox 8">
            <a:extLst>
              <a:ext uri="{FF2B5EF4-FFF2-40B4-BE49-F238E27FC236}">
                <a16:creationId xmlns:a16="http://schemas.microsoft.com/office/drawing/2014/main" id="{86332F9F-CBA5-0544-B672-D0662B17D327}"/>
              </a:ext>
            </a:extLst>
          </p:cNvPr>
          <p:cNvSpPr txBox="1"/>
          <p:nvPr/>
        </p:nvSpPr>
        <p:spPr>
          <a:xfrm>
            <a:off x="8388862" y="4478916"/>
            <a:ext cx="936475" cy="369332"/>
          </a:xfrm>
          <a:prstGeom prst="rect">
            <a:avLst/>
          </a:prstGeom>
          <a:noFill/>
        </p:spPr>
        <p:txBody>
          <a:bodyPr wrap="none" rtlCol="0">
            <a:spAutoFit/>
          </a:bodyPr>
          <a:lstStyle/>
          <a:p>
            <a:r>
              <a:rPr lang="en-US" dirty="0"/>
              <a:t>Y = 100</a:t>
            </a:r>
            <a:r>
              <a:rPr lang="en-US" baseline="30000" dirty="0"/>
              <a:t>x</a:t>
            </a:r>
            <a:endParaRPr lang="en-US" dirty="0"/>
          </a:p>
        </p:txBody>
      </p:sp>
      <p:sp>
        <p:nvSpPr>
          <p:cNvPr id="12" name="TextBox 11">
            <a:extLst>
              <a:ext uri="{FF2B5EF4-FFF2-40B4-BE49-F238E27FC236}">
                <a16:creationId xmlns:a16="http://schemas.microsoft.com/office/drawing/2014/main" id="{B019EF2D-5419-1043-95DF-E554BB43FD9F}"/>
              </a:ext>
            </a:extLst>
          </p:cNvPr>
          <p:cNvSpPr txBox="1"/>
          <p:nvPr/>
        </p:nvSpPr>
        <p:spPr>
          <a:xfrm>
            <a:off x="1678712" y="5744129"/>
            <a:ext cx="1456040" cy="646331"/>
          </a:xfrm>
          <a:prstGeom prst="rect">
            <a:avLst/>
          </a:prstGeom>
          <a:noFill/>
        </p:spPr>
        <p:txBody>
          <a:bodyPr wrap="none" rtlCol="0">
            <a:spAutoFit/>
          </a:bodyPr>
          <a:lstStyle/>
          <a:p>
            <a:pPr algn="ctr"/>
            <a:r>
              <a:rPr lang="en-US" dirty="0"/>
              <a:t>Rain intensity</a:t>
            </a:r>
          </a:p>
          <a:p>
            <a:pPr algn="ctr"/>
            <a:r>
              <a:rPr lang="en-US" dirty="0"/>
              <a:t>(in/hour)</a:t>
            </a:r>
          </a:p>
        </p:txBody>
      </p:sp>
      <p:sp>
        <p:nvSpPr>
          <p:cNvPr id="13" name="TextBox 12">
            <a:extLst>
              <a:ext uri="{FF2B5EF4-FFF2-40B4-BE49-F238E27FC236}">
                <a16:creationId xmlns:a16="http://schemas.microsoft.com/office/drawing/2014/main" id="{015685A4-2D2D-8049-9487-A10127F2A4CD}"/>
              </a:ext>
            </a:extLst>
          </p:cNvPr>
          <p:cNvSpPr txBox="1"/>
          <p:nvPr/>
        </p:nvSpPr>
        <p:spPr>
          <a:xfrm>
            <a:off x="1974960" y="3776576"/>
            <a:ext cx="1287596" cy="646331"/>
          </a:xfrm>
          <a:prstGeom prst="rect">
            <a:avLst/>
          </a:prstGeom>
          <a:noFill/>
        </p:spPr>
        <p:txBody>
          <a:bodyPr wrap="none" rtlCol="0">
            <a:spAutoFit/>
          </a:bodyPr>
          <a:lstStyle/>
          <a:p>
            <a:pPr algn="ctr"/>
            <a:r>
              <a:rPr lang="en-US" dirty="0"/>
              <a:t>Crack width</a:t>
            </a:r>
          </a:p>
          <a:p>
            <a:pPr algn="ctr"/>
            <a:r>
              <a:rPr lang="en-US" dirty="0"/>
              <a:t> (in)</a:t>
            </a:r>
          </a:p>
        </p:txBody>
      </p:sp>
      <p:sp>
        <p:nvSpPr>
          <p:cNvPr id="14" name="TextBox 13">
            <a:extLst>
              <a:ext uri="{FF2B5EF4-FFF2-40B4-BE49-F238E27FC236}">
                <a16:creationId xmlns:a16="http://schemas.microsoft.com/office/drawing/2014/main" id="{F04E1B28-33A8-0749-B742-5CC7B6C43C8E}"/>
              </a:ext>
            </a:extLst>
          </p:cNvPr>
          <p:cNvSpPr txBox="1"/>
          <p:nvPr/>
        </p:nvSpPr>
        <p:spPr>
          <a:xfrm>
            <a:off x="5376069" y="5744129"/>
            <a:ext cx="1456040" cy="646331"/>
          </a:xfrm>
          <a:prstGeom prst="rect">
            <a:avLst/>
          </a:prstGeom>
          <a:noFill/>
        </p:spPr>
        <p:txBody>
          <a:bodyPr wrap="none" rtlCol="0">
            <a:spAutoFit/>
          </a:bodyPr>
          <a:lstStyle/>
          <a:p>
            <a:pPr algn="ctr"/>
            <a:r>
              <a:rPr lang="en-US" dirty="0"/>
              <a:t>Rain intensity</a:t>
            </a:r>
          </a:p>
          <a:p>
            <a:pPr algn="ctr"/>
            <a:r>
              <a:rPr lang="en-US" dirty="0"/>
              <a:t>(in/hour)</a:t>
            </a:r>
          </a:p>
        </p:txBody>
      </p:sp>
      <p:sp>
        <p:nvSpPr>
          <p:cNvPr id="15" name="TextBox 14">
            <a:extLst>
              <a:ext uri="{FF2B5EF4-FFF2-40B4-BE49-F238E27FC236}">
                <a16:creationId xmlns:a16="http://schemas.microsoft.com/office/drawing/2014/main" id="{D8EB139C-C8BD-A34E-9B3E-BE2C2E5526A1}"/>
              </a:ext>
            </a:extLst>
          </p:cNvPr>
          <p:cNvSpPr txBox="1"/>
          <p:nvPr/>
        </p:nvSpPr>
        <p:spPr>
          <a:xfrm>
            <a:off x="5645870" y="3776576"/>
            <a:ext cx="1340495" cy="646331"/>
          </a:xfrm>
          <a:prstGeom prst="rect">
            <a:avLst/>
          </a:prstGeom>
          <a:noFill/>
        </p:spPr>
        <p:txBody>
          <a:bodyPr wrap="none" rtlCol="0">
            <a:spAutoFit/>
          </a:bodyPr>
          <a:lstStyle/>
          <a:p>
            <a:pPr algn="ctr"/>
            <a:r>
              <a:rPr lang="en-US" dirty="0"/>
              <a:t>Crack width </a:t>
            </a:r>
          </a:p>
          <a:p>
            <a:pPr algn="ctr"/>
            <a:r>
              <a:rPr lang="en-US" dirty="0"/>
              <a:t>(in)</a:t>
            </a:r>
          </a:p>
        </p:txBody>
      </p:sp>
      <p:sp>
        <p:nvSpPr>
          <p:cNvPr id="16" name="TextBox 15">
            <a:extLst>
              <a:ext uri="{FF2B5EF4-FFF2-40B4-BE49-F238E27FC236}">
                <a16:creationId xmlns:a16="http://schemas.microsoft.com/office/drawing/2014/main" id="{6992A488-EC6A-BC41-A93C-8F2C83FD4573}"/>
              </a:ext>
            </a:extLst>
          </p:cNvPr>
          <p:cNvSpPr txBox="1"/>
          <p:nvPr/>
        </p:nvSpPr>
        <p:spPr>
          <a:xfrm>
            <a:off x="9093378" y="5638112"/>
            <a:ext cx="1456040" cy="646331"/>
          </a:xfrm>
          <a:prstGeom prst="rect">
            <a:avLst/>
          </a:prstGeom>
          <a:noFill/>
        </p:spPr>
        <p:txBody>
          <a:bodyPr wrap="none" rtlCol="0">
            <a:spAutoFit/>
          </a:bodyPr>
          <a:lstStyle/>
          <a:p>
            <a:pPr algn="ctr"/>
            <a:r>
              <a:rPr lang="en-US" dirty="0"/>
              <a:t>Rain intensity</a:t>
            </a:r>
          </a:p>
          <a:p>
            <a:pPr algn="ctr"/>
            <a:r>
              <a:rPr lang="en-US" dirty="0"/>
              <a:t>(in/hour)</a:t>
            </a:r>
          </a:p>
        </p:txBody>
      </p:sp>
      <p:sp>
        <p:nvSpPr>
          <p:cNvPr id="17" name="TextBox 16">
            <a:extLst>
              <a:ext uri="{FF2B5EF4-FFF2-40B4-BE49-F238E27FC236}">
                <a16:creationId xmlns:a16="http://schemas.microsoft.com/office/drawing/2014/main" id="{A7FA4690-BACD-184B-A1A0-5D325E4F0A61}"/>
              </a:ext>
            </a:extLst>
          </p:cNvPr>
          <p:cNvSpPr txBox="1"/>
          <p:nvPr/>
        </p:nvSpPr>
        <p:spPr>
          <a:xfrm>
            <a:off x="9389626" y="3670559"/>
            <a:ext cx="1287596" cy="646331"/>
          </a:xfrm>
          <a:prstGeom prst="rect">
            <a:avLst/>
          </a:prstGeom>
          <a:noFill/>
        </p:spPr>
        <p:txBody>
          <a:bodyPr wrap="none" rtlCol="0">
            <a:spAutoFit/>
          </a:bodyPr>
          <a:lstStyle/>
          <a:p>
            <a:pPr algn="ctr"/>
            <a:r>
              <a:rPr lang="en-US" dirty="0"/>
              <a:t>Crack width</a:t>
            </a:r>
          </a:p>
          <a:p>
            <a:pPr algn="ctr"/>
            <a:r>
              <a:rPr lang="en-US" dirty="0"/>
              <a:t> (in)</a:t>
            </a:r>
          </a:p>
        </p:txBody>
      </p:sp>
    </p:spTree>
    <p:extLst>
      <p:ext uri="{BB962C8B-B14F-4D97-AF65-F5344CB8AC3E}">
        <p14:creationId xmlns:p14="http://schemas.microsoft.com/office/powerpoint/2010/main" val="297193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0485-1D02-2744-ABC8-4FF8352DE455}"/>
              </a:ext>
            </a:extLst>
          </p:cNvPr>
          <p:cNvSpPr>
            <a:spLocks noGrp="1"/>
          </p:cNvSpPr>
          <p:nvPr>
            <p:ph type="title"/>
          </p:nvPr>
        </p:nvSpPr>
        <p:spPr>
          <a:xfrm>
            <a:off x="190129" y="1"/>
            <a:ext cx="11821357" cy="952500"/>
          </a:xfrm>
        </p:spPr>
        <p:txBody>
          <a:bodyPr>
            <a:normAutofit/>
          </a:bodyPr>
          <a:lstStyle/>
          <a:p>
            <a:r>
              <a:rPr lang="en-US" dirty="0"/>
              <a:t>Google: smart, sustainable cities</a:t>
            </a:r>
          </a:p>
        </p:txBody>
      </p:sp>
      <p:grpSp>
        <p:nvGrpSpPr>
          <p:cNvPr id="9" name="Group 8">
            <a:extLst>
              <a:ext uri="{FF2B5EF4-FFF2-40B4-BE49-F238E27FC236}">
                <a16:creationId xmlns:a16="http://schemas.microsoft.com/office/drawing/2014/main" id="{370BF86C-1D2F-E94B-9192-D3604A4CDE74}"/>
              </a:ext>
            </a:extLst>
          </p:cNvPr>
          <p:cNvGrpSpPr/>
          <p:nvPr/>
        </p:nvGrpSpPr>
        <p:grpSpPr>
          <a:xfrm>
            <a:off x="7128605" y="9949600"/>
            <a:ext cx="3473361" cy="4191477"/>
            <a:chOff x="7128605" y="9949600"/>
            <a:chExt cx="3473361" cy="4191477"/>
          </a:xfrm>
        </p:grpSpPr>
        <p:sp>
          <p:nvSpPr>
            <p:cNvPr id="86" name="Arc 85">
              <a:extLst>
                <a:ext uri="{FF2B5EF4-FFF2-40B4-BE49-F238E27FC236}">
                  <a16:creationId xmlns:a16="http://schemas.microsoft.com/office/drawing/2014/main" id="{73FCC147-F2FE-D54E-ACEF-316A3848FFC2}"/>
                </a:ext>
              </a:extLst>
            </p:cNvPr>
            <p:cNvSpPr/>
            <p:nvPr/>
          </p:nvSpPr>
          <p:spPr>
            <a:xfrm rot="14105872">
              <a:off x="6988211" y="10236746"/>
              <a:ext cx="3230936" cy="2881450"/>
            </a:xfrm>
            <a:prstGeom prst="arc">
              <a:avLst>
                <a:gd name="adj1" fmla="val 15381763"/>
                <a:gd name="adj2" fmla="val 20062165"/>
              </a:avLst>
            </a:prstGeom>
            <a:noFill/>
            <a:ln w="127000">
              <a:solidFill>
                <a:srgbClr val="1B4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9D511474-4E01-3147-9BF2-F2CAEA02D191}"/>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a:ext>
              </a:extLst>
            </a:blip>
            <a:srcRect r="-11128"/>
            <a:stretch/>
          </p:blipFill>
          <p:spPr>
            <a:xfrm>
              <a:off x="7420440" y="10215476"/>
              <a:ext cx="2667024" cy="2667024"/>
            </a:xfrm>
            <a:prstGeom prst="flowChartManualOperation">
              <a:avLst/>
            </a:prstGeom>
          </p:spPr>
        </p:pic>
        <p:sp>
          <p:nvSpPr>
            <p:cNvPr id="78" name="Rectangle 77">
              <a:extLst>
                <a:ext uri="{FF2B5EF4-FFF2-40B4-BE49-F238E27FC236}">
                  <a16:creationId xmlns:a16="http://schemas.microsoft.com/office/drawing/2014/main" id="{6DD93C6E-0F6E-F647-9D38-EA563A696D24}"/>
                </a:ext>
              </a:extLst>
            </p:cNvPr>
            <p:cNvSpPr/>
            <p:nvPr/>
          </p:nvSpPr>
          <p:spPr>
            <a:xfrm>
              <a:off x="7548938" y="12158760"/>
              <a:ext cx="2565399" cy="969508"/>
            </a:xfrm>
            <a:custGeom>
              <a:avLst/>
              <a:gdLst>
                <a:gd name="connsiteX0" fmla="*/ 0 w 2565399"/>
                <a:gd name="connsiteY0" fmla="*/ 0 h 1363208"/>
                <a:gd name="connsiteX1" fmla="*/ 2565399 w 2565399"/>
                <a:gd name="connsiteY1" fmla="*/ 0 h 1363208"/>
                <a:gd name="connsiteX2" fmla="*/ 2565399 w 2565399"/>
                <a:gd name="connsiteY2" fmla="*/ 1363208 h 1363208"/>
                <a:gd name="connsiteX3" fmla="*/ 0 w 2565399"/>
                <a:gd name="connsiteY3" fmla="*/ 1363208 h 1363208"/>
                <a:gd name="connsiteX4" fmla="*/ 0 w 2565399"/>
                <a:gd name="connsiteY4" fmla="*/ 0 h 1363208"/>
                <a:gd name="connsiteX0" fmla="*/ 0 w 2565399"/>
                <a:gd name="connsiteY0" fmla="*/ 0 h 1363208"/>
                <a:gd name="connsiteX1" fmla="*/ 2565399 w 2565399"/>
                <a:gd name="connsiteY1" fmla="*/ 0 h 1363208"/>
                <a:gd name="connsiteX2" fmla="*/ 1523999 w 2565399"/>
                <a:gd name="connsiteY2" fmla="*/ 969508 h 1363208"/>
                <a:gd name="connsiteX3" fmla="*/ 0 w 2565399"/>
                <a:gd name="connsiteY3" fmla="*/ 1363208 h 1363208"/>
                <a:gd name="connsiteX4" fmla="*/ 0 w 2565399"/>
                <a:gd name="connsiteY4" fmla="*/ 0 h 1363208"/>
                <a:gd name="connsiteX0" fmla="*/ 0 w 2565399"/>
                <a:gd name="connsiteY0" fmla="*/ 0 h 969508"/>
                <a:gd name="connsiteX1" fmla="*/ 2565399 w 2565399"/>
                <a:gd name="connsiteY1" fmla="*/ 0 h 969508"/>
                <a:gd name="connsiteX2" fmla="*/ 1523999 w 2565399"/>
                <a:gd name="connsiteY2" fmla="*/ 969508 h 969508"/>
                <a:gd name="connsiteX3" fmla="*/ 952500 w 2565399"/>
                <a:gd name="connsiteY3" fmla="*/ 931408 h 969508"/>
                <a:gd name="connsiteX4" fmla="*/ 0 w 2565399"/>
                <a:gd name="connsiteY4" fmla="*/ 0 h 96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399" h="969508">
                  <a:moveTo>
                    <a:pt x="0" y="0"/>
                  </a:moveTo>
                  <a:lnTo>
                    <a:pt x="2565399" y="0"/>
                  </a:lnTo>
                  <a:lnTo>
                    <a:pt x="1523999" y="969508"/>
                  </a:lnTo>
                  <a:lnTo>
                    <a:pt x="952500" y="931408"/>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4C3DE00-7132-B040-AD98-95692CE5E359}"/>
                </a:ext>
              </a:extLst>
            </p:cNvPr>
            <p:cNvPicPr>
              <a:picLocks noChangeAspect="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rot="21261794">
              <a:off x="7177353" y="10782550"/>
              <a:ext cx="1617346" cy="3358527"/>
            </a:xfrm>
            <a:prstGeom prst="rect">
              <a:avLst/>
            </a:prstGeom>
          </p:spPr>
        </p:pic>
        <p:pic>
          <p:nvPicPr>
            <p:cNvPr id="20" name="Picture 19">
              <a:extLst>
                <a:ext uri="{FF2B5EF4-FFF2-40B4-BE49-F238E27FC236}">
                  <a16:creationId xmlns:a16="http://schemas.microsoft.com/office/drawing/2014/main" id="{CE664D73-E634-2048-B778-4BF585FE8933}"/>
                </a:ext>
              </a:extLst>
            </p:cNvPr>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a:ext>
              </a:extLst>
            </a:blip>
            <a:srcRect r="-2514"/>
            <a:stretch/>
          </p:blipFill>
          <p:spPr>
            <a:xfrm>
              <a:off x="8717411" y="11282380"/>
              <a:ext cx="1884555" cy="2117210"/>
            </a:xfrm>
            <a:prstGeom prst="rect">
              <a:avLst/>
            </a:prstGeom>
          </p:spPr>
        </p:pic>
        <p:cxnSp>
          <p:nvCxnSpPr>
            <p:cNvPr id="24" name="Straight Connector 23">
              <a:extLst>
                <a:ext uri="{FF2B5EF4-FFF2-40B4-BE49-F238E27FC236}">
                  <a16:creationId xmlns:a16="http://schemas.microsoft.com/office/drawing/2014/main" id="{A45B962B-09D7-5448-81AB-ECF077789EAE}"/>
                </a:ext>
              </a:extLst>
            </p:cNvPr>
            <p:cNvCxnSpPr>
              <a:cxnSpLocks/>
            </p:cNvCxnSpPr>
            <p:nvPr/>
          </p:nvCxnSpPr>
          <p:spPr>
            <a:xfrm flipV="1">
              <a:off x="8792480" y="11958938"/>
              <a:ext cx="869422" cy="1182030"/>
            </a:xfrm>
            <a:prstGeom prst="line">
              <a:avLst/>
            </a:prstGeom>
            <a:ln w="76200">
              <a:solidFill>
                <a:srgbClr val="1B4C9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5D61F01-FACD-554A-9484-368452EC9442}"/>
                </a:ext>
              </a:extLst>
            </p:cNvPr>
            <p:cNvCxnSpPr>
              <a:cxnSpLocks/>
            </p:cNvCxnSpPr>
            <p:nvPr/>
          </p:nvCxnSpPr>
          <p:spPr>
            <a:xfrm flipV="1">
              <a:off x="8811068" y="12063482"/>
              <a:ext cx="869422" cy="1182030"/>
            </a:xfrm>
            <a:prstGeom prst="line">
              <a:avLst/>
            </a:prstGeom>
            <a:ln w="76200">
              <a:solidFill>
                <a:srgbClr val="1B4C9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DC985B0-8284-1C4A-B646-0DE494FB3D5D}"/>
                </a:ext>
              </a:extLst>
            </p:cNvPr>
            <p:cNvCxnSpPr>
              <a:cxnSpLocks/>
            </p:cNvCxnSpPr>
            <p:nvPr/>
          </p:nvCxnSpPr>
          <p:spPr>
            <a:xfrm flipV="1">
              <a:off x="8888663" y="12085322"/>
              <a:ext cx="869422" cy="1182030"/>
            </a:xfrm>
            <a:prstGeom prst="line">
              <a:avLst/>
            </a:prstGeom>
            <a:ln w="76200">
              <a:solidFill>
                <a:srgbClr val="1B4C9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764CDC-83D5-C543-9F5A-293C0D16AE44}"/>
                </a:ext>
              </a:extLst>
            </p:cNvPr>
            <p:cNvCxnSpPr>
              <a:cxnSpLocks/>
            </p:cNvCxnSpPr>
            <p:nvPr/>
          </p:nvCxnSpPr>
          <p:spPr>
            <a:xfrm flipV="1">
              <a:off x="8853040" y="12100656"/>
              <a:ext cx="869422" cy="1182030"/>
            </a:xfrm>
            <a:prstGeom prst="line">
              <a:avLst/>
            </a:prstGeom>
            <a:ln w="76200">
              <a:solidFill>
                <a:srgbClr val="1B4C9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75D504-0CBC-ED49-AC4F-A7652DF5F92F}"/>
                </a:ext>
              </a:extLst>
            </p:cNvPr>
            <p:cNvCxnSpPr>
              <a:cxnSpLocks/>
            </p:cNvCxnSpPr>
            <p:nvPr/>
          </p:nvCxnSpPr>
          <p:spPr>
            <a:xfrm flipV="1">
              <a:off x="8821290" y="12024456"/>
              <a:ext cx="869422" cy="1182030"/>
            </a:xfrm>
            <a:prstGeom prst="line">
              <a:avLst/>
            </a:prstGeom>
            <a:ln w="76200">
              <a:solidFill>
                <a:srgbClr val="1B4C9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407413-6228-2046-9790-761C516B0853}"/>
                </a:ext>
              </a:extLst>
            </p:cNvPr>
            <p:cNvCxnSpPr>
              <a:cxnSpLocks/>
            </p:cNvCxnSpPr>
            <p:nvPr/>
          </p:nvCxnSpPr>
          <p:spPr>
            <a:xfrm flipV="1">
              <a:off x="8823768" y="12190119"/>
              <a:ext cx="835921" cy="1080793"/>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0CE4CF-C154-7B4D-9A24-59BD7BC2F1A8}"/>
                </a:ext>
              </a:extLst>
            </p:cNvPr>
            <p:cNvCxnSpPr>
              <a:cxnSpLocks/>
            </p:cNvCxnSpPr>
            <p:nvPr/>
          </p:nvCxnSpPr>
          <p:spPr>
            <a:xfrm flipV="1">
              <a:off x="9645010" y="12000030"/>
              <a:ext cx="432950" cy="2004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1C26FE9-D174-DF4B-857C-506718C8CD0E}"/>
                </a:ext>
              </a:extLst>
            </p:cNvPr>
            <p:cNvCxnSpPr>
              <a:cxnSpLocks/>
            </p:cNvCxnSpPr>
            <p:nvPr/>
          </p:nvCxnSpPr>
          <p:spPr>
            <a:xfrm flipH="1" flipV="1">
              <a:off x="9419647" y="12074330"/>
              <a:ext cx="105097" cy="2666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BDCFDE-7724-F243-9524-E0ACD5799222}"/>
                </a:ext>
              </a:extLst>
            </p:cNvPr>
            <p:cNvCxnSpPr>
              <a:cxnSpLocks/>
            </p:cNvCxnSpPr>
            <p:nvPr/>
          </p:nvCxnSpPr>
          <p:spPr>
            <a:xfrm flipH="1">
              <a:off x="9387898" y="12517987"/>
              <a:ext cx="357025" cy="2175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D367D2-2463-854F-83B9-4775AEFE4706}"/>
                </a:ext>
              </a:extLst>
            </p:cNvPr>
            <p:cNvCxnSpPr>
              <a:cxnSpLocks/>
            </p:cNvCxnSpPr>
            <p:nvPr/>
          </p:nvCxnSpPr>
          <p:spPr>
            <a:xfrm flipH="1">
              <a:off x="8990661" y="12893734"/>
              <a:ext cx="313663" cy="1620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4BCB43-4419-114A-BC2D-BF5B9D9BA291}"/>
                </a:ext>
              </a:extLst>
            </p:cNvPr>
            <p:cNvCxnSpPr>
              <a:cxnSpLocks/>
            </p:cNvCxnSpPr>
            <p:nvPr/>
          </p:nvCxnSpPr>
          <p:spPr>
            <a:xfrm flipH="1">
              <a:off x="9292005" y="12835658"/>
              <a:ext cx="281912" cy="5918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21CA537-5CCD-8F48-BBA2-D98EC7B1D5DF}"/>
                </a:ext>
              </a:extLst>
            </p:cNvPr>
            <p:cNvCxnSpPr>
              <a:cxnSpLocks/>
            </p:cNvCxnSpPr>
            <p:nvPr/>
          </p:nvCxnSpPr>
          <p:spPr>
            <a:xfrm flipH="1" flipV="1">
              <a:off x="8872234" y="12817424"/>
              <a:ext cx="105097" cy="266655"/>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23A5AE-9F48-564F-959E-322CCB02C910}"/>
                </a:ext>
              </a:extLst>
            </p:cNvPr>
            <p:cNvCxnSpPr>
              <a:cxnSpLocks/>
            </p:cNvCxnSpPr>
            <p:nvPr/>
          </p:nvCxnSpPr>
          <p:spPr>
            <a:xfrm flipH="1" flipV="1">
              <a:off x="9085732" y="12528864"/>
              <a:ext cx="176407" cy="179272"/>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396B71C-3C36-7B40-A931-47E0F989462B}"/>
                </a:ext>
              </a:extLst>
            </p:cNvPr>
            <p:cNvCxnSpPr>
              <a:cxnSpLocks/>
            </p:cNvCxnSpPr>
            <p:nvPr/>
          </p:nvCxnSpPr>
          <p:spPr>
            <a:xfrm flipH="1" flipV="1">
              <a:off x="9098429" y="12261293"/>
              <a:ext cx="1" cy="30175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C8E9386-1115-B34D-AA16-88907C69045C}"/>
                </a:ext>
              </a:extLst>
            </p:cNvPr>
            <p:cNvSpPr/>
            <p:nvPr/>
          </p:nvSpPr>
          <p:spPr>
            <a:xfrm>
              <a:off x="9329819" y="11949446"/>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F33FC3C-720A-0743-A2B7-E4F0B3C4A720}"/>
                </a:ext>
              </a:extLst>
            </p:cNvPr>
            <p:cNvSpPr/>
            <p:nvPr/>
          </p:nvSpPr>
          <p:spPr>
            <a:xfrm>
              <a:off x="10031536" y="11932663"/>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778F21-324B-314B-ABC5-A8A91BEF1B6A}"/>
                </a:ext>
              </a:extLst>
            </p:cNvPr>
            <p:cNvSpPr/>
            <p:nvPr/>
          </p:nvSpPr>
          <p:spPr>
            <a:xfrm>
              <a:off x="9687836" y="12449796"/>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13F43AC-98BC-4D4E-A58B-73B845BB51EA}"/>
                </a:ext>
              </a:extLst>
            </p:cNvPr>
            <p:cNvSpPr/>
            <p:nvPr/>
          </p:nvSpPr>
          <p:spPr>
            <a:xfrm>
              <a:off x="9512076" y="12757371"/>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28D4BD5-A77F-B842-9A9B-785558DC709E}"/>
                </a:ext>
              </a:extLst>
            </p:cNvPr>
            <p:cNvSpPr/>
            <p:nvPr/>
          </p:nvSpPr>
          <p:spPr>
            <a:xfrm>
              <a:off x="9028981" y="12161393"/>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55" name="Oval 54">
              <a:extLst>
                <a:ext uri="{FF2B5EF4-FFF2-40B4-BE49-F238E27FC236}">
                  <a16:creationId xmlns:a16="http://schemas.microsoft.com/office/drawing/2014/main" id="{4803AD1E-429B-EE4C-9B0B-37AEFB46DD05}"/>
                </a:ext>
              </a:extLst>
            </p:cNvPr>
            <p:cNvSpPr/>
            <p:nvPr/>
          </p:nvSpPr>
          <p:spPr>
            <a:xfrm>
              <a:off x="8787513" y="12692506"/>
              <a:ext cx="134734" cy="134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6A13850-F153-7D43-A4CB-2E108B58DFF3}"/>
                </a:ext>
              </a:extLst>
            </p:cNvPr>
            <p:cNvSpPr/>
            <p:nvPr/>
          </p:nvSpPr>
          <p:spPr>
            <a:xfrm>
              <a:off x="9758249" y="11660217"/>
              <a:ext cx="188541" cy="1885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394C3AB5-CD52-E04C-BD21-3CB90109498B}"/>
                </a:ext>
              </a:extLst>
            </p:cNvPr>
            <p:cNvSpPr/>
            <p:nvPr/>
          </p:nvSpPr>
          <p:spPr>
            <a:xfrm>
              <a:off x="7128605" y="9949600"/>
              <a:ext cx="3230936" cy="2881450"/>
            </a:xfrm>
            <a:prstGeom prst="arc">
              <a:avLst>
                <a:gd name="adj1" fmla="val 11611427"/>
                <a:gd name="adj2" fmla="val 20453724"/>
              </a:avLst>
            </a:prstGeom>
            <a:noFill/>
            <a:ln w="127000">
              <a:solidFill>
                <a:srgbClr val="1B4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Chord 87">
              <a:extLst>
                <a:ext uri="{FF2B5EF4-FFF2-40B4-BE49-F238E27FC236}">
                  <a16:creationId xmlns:a16="http://schemas.microsoft.com/office/drawing/2014/main" id="{F5986C41-71F6-AB45-85DE-77BD30B2916C}"/>
                </a:ext>
              </a:extLst>
            </p:cNvPr>
            <p:cNvSpPr/>
            <p:nvPr/>
          </p:nvSpPr>
          <p:spPr>
            <a:xfrm rot="4143974">
              <a:off x="9957831" y="10525420"/>
              <a:ext cx="627717" cy="627717"/>
            </a:xfrm>
            <a:prstGeom prst="chord">
              <a:avLst>
                <a:gd name="adj1" fmla="val 3513213"/>
                <a:gd name="adj2" fmla="val 16200000"/>
              </a:avLst>
            </a:prstGeom>
            <a:solidFill>
              <a:srgbClr val="1B4C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8F8FD66F-F040-CE4D-8E04-6563F898FD9E}"/>
                </a:ext>
              </a:extLst>
            </p:cNvPr>
            <p:cNvCxnSpPr>
              <a:cxnSpLocks/>
            </p:cNvCxnSpPr>
            <p:nvPr/>
          </p:nvCxnSpPr>
          <p:spPr>
            <a:xfrm>
              <a:off x="10102974" y="10831711"/>
              <a:ext cx="193775" cy="235731"/>
            </a:xfrm>
            <a:prstGeom prst="line">
              <a:avLst/>
            </a:prstGeom>
            <a:ln w="133350" cap="rnd">
              <a:solidFill>
                <a:srgbClr val="1B4C96"/>
              </a:solidFill>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D4DC7A5-DA95-8D4D-8916-1D4D52B494AD}"/>
                </a:ext>
              </a:extLst>
            </p:cNvPr>
            <p:cNvCxnSpPr>
              <a:cxnSpLocks/>
            </p:cNvCxnSpPr>
            <p:nvPr/>
          </p:nvCxnSpPr>
          <p:spPr>
            <a:xfrm>
              <a:off x="10205371" y="10585917"/>
              <a:ext cx="275187" cy="343160"/>
            </a:xfrm>
            <a:prstGeom prst="line">
              <a:avLst/>
            </a:prstGeom>
            <a:ln w="133350" cap="rnd">
              <a:solidFill>
                <a:srgbClr val="1B4C96"/>
              </a:solidFill>
              <a:round/>
            </a:ln>
          </p:spPr>
          <p:style>
            <a:lnRef idx="1">
              <a:schemeClr val="accent1"/>
            </a:lnRef>
            <a:fillRef idx="0">
              <a:schemeClr val="accent1"/>
            </a:fillRef>
            <a:effectRef idx="0">
              <a:schemeClr val="accent1"/>
            </a:effectRef>
            <a:fontRef idx="minor">
              <a:schemeClr val="tx1"/>
            </a:fontRef>
          </p:style>
        </p:cxnSp>
        <p:sp>
          <p:nvSpPr>
            <p:cNvPr id="112" name="Triangle 111">
              <a:extLst>
                <a:ext uri="{FF2B5EF4-FFF2-40B4-BE49-F238E27FC236}">
                  <a16:creationId xmlns:a16="http://schemas.microsoft.com/office/drawing/2014/main" id="{34292DCA-1E6C-9545-ABDD-E8BDD9BD0BFD}"/>
                </a:ext>
              </a:extLst>
            </p:cNvPr>
            <p:cNvSpPr/>
            <p:nvPr/>
          </p:nvSpPr>
          <p:spPr>
            <a:xfrm rot="5400000">
              <a:off x="8632232" y="12217038"/>
              <a:ext cx="299109" cy="134734"/>
            </a:xfrm>
            <a:prstGeom prst="triangle">
              <a:avLst>
                <a:gd name="adj" fmla="val 260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0F094373-C432-BF45-AC8F-26755A99048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90129" y="1006172"/>
            <a:ext cx="7223632" cy="5724827"/>
          </a:xfrm>
          <a:prstGeom prst="rect">
            <a:avLst/>
          </a:prstGeom>
        </p:spPr>
      </p:pic>
      <p:sp>
        <p:nvSpPr>
          <p:cNvPr id="57" name="Rectangle 56">
            <a:extLst>
              <a:ext uri="{FF2B5EF4-FFF2-40B4-BE49-F238E27FC236}">
                <a16:creationId xmlns:a16="http://schemas.microsoft.com/office/drawing/2014/main" id="{C89FCAEE-3050-2247-AD7B-C9F4C630C5F2}"/>
              </a:ext>
            </a:extLst>
          </p:cNvPr>
          <p:cNvSpPr/>
          <p:nvPr/>
        </p:nvSpPr>
        <p:spPr>
          <a:xfrm>
            <a:off x="5526054" y="1009110"/>
            <a:ext cx="1943417" cy="276999"/>
          </a:xfrm>
          <a:prstGeom prst="rect">
            <a:avLst/>
          </a:prstGeom>
        </p:spPr>
        <p:txBody>
          <a:bodyPr wrap="none">
            <a:spAutoFit/>
          </a:bodyPr>
          <a:lstStyle/>
          <a:p>
            <a:r>
              <a:rPr lang="en-US" sz="1200" dirty="0"/>
              <a:t>(National Geographic, 2018)</a:t>
            </a:r>
          </a:p>
        </p:txBody>
      </p:sp>
      <p:pic>
        <p:nvPicPr>
          <p:cNvPr id="5" name="Picture 4">
            <a:extLst>
              <a:ext uri="{FF2B5EF4-FFF2-40B4-BE49-F238E27FC236}">
                <a16:creationId xmlns:a16="http://schemas.microsoft.com/office/drawing/2014/main" id="{BFCA9377-FF17-D349-8A2C-D95ABFDE87A5}"/>
              </a:ext>
            </a:extLst>
          </p:cNvPr>
          <p:cNvPicPr>
            <a:picLocks noChangeAspect="1"/>
          </p:cNvPicPr>
          <p:nvPr/>
        </p:nvPicPr>
        <p:blipFill>
          <a:blip r:embed="rId7">
            <a:duotone>
              <a:schemeClr val="accent1">
                <a:shade val="45000"/>
                <a:satMod val="135000"/>
              </a:schemeClr>
              <a:prstClr val="white"/>
            </a:duotone>
          </a:blip>
          <a:stretch>
            <a:fillRect/>
          </a:stretch>
        </p:blipFill>
        <p:spPr>
          <a:xfrm>
            <a:off x="7737387" y="5168443"/>
            <a:ext cx="1151276" cy="1151276"/>
          </a:xfrm>
          <a:prstGeom prst="rect">
            <a:avLst/>
          </a:prstGeom>
        </p:spPr>
      </p:pic>
      <p:sp>
        <p:nvSpPr>
          <p:cNvPr id="41" name="Content Placeholder 2">
            <a:extLst>
              <a:ext uri="{FF2B5EF4-FFF2-40B4-BE49-F238E27FC236}">
                <a16:creationId xmlns:a16="http://schemas.microsoft.com/office/drawing/2014/main" id="{C148F513-FD77-0A41-8415-395D2FB71799}"/>
              </a:ext>
            </a:extLst>
          </p:cNvPr>
          <p:cNvSpPr>
            <a:spLocks noGrp="1"/>
          </p:cNvSpPr>
          <p:nvPr>
            <p:ph idx="1"/>
          </p:nvPr>
        </p:nvSpPr>
        <p:spPr>
          <a:xfrm>
            <a:off x="9015143" y="3046263"/>
            <a:ext cx="4305980" cy="1403782"/>
          </a:xfrm>
        </p:spPr>
        <p:txBody>
          <a:bodyPr>
            <a:normAutofit/>
          </a:bodyPr>
          <a:lstStyle/>
          <a:p>
            <a:pPr marL="0" indent="0">
              <a:buNone/>
            </a:pPr>
            <a:r>
              <a:rPr lang="en-US" dirty="0">
                <a:solidFill>
                  <a:srgbClr val="BF4B1B"/>
                </a:solidFill>
              </a:rPr>
              <a:t>Transportation</a:t>
            </a:r>
          </a:p>
        </p:txBody>
      </p:sp>
      <p:sp>
        <p:nvSpPr>
          <p:cNvPr id="43" name="Content Placeholder 2">
            <a:extLst>
              <a:ext uri="{FF2B5EF4-FFF2-40B4-BE49-F238E27FC236}">
                <a16:creationId xmlns:a16="http://schemas.microsoft.com/office/drawing/2014/main" id="{D9104806-9A3D-3549-8BF4-D0F5ACAC91C6}"/>
              </a:ext>
            </a:extLst>
          </p:cNvPr>
          <p:cNvSpPr txBox="1">
            <a:spLocks/>
          </p:cNvSpPr>
          <p:nvPr/>
        </p:nvSpPr>
        <p:spPr>
          <a:xfrm>
            <a:off x="9015143" y="4225818"/>
            <a:ext cx="4305980" cy="1403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6"/>
                </a:solidFill>
              </a:rPr>
              <a:t>Waste management</a:t>
            </a:r>
          </a:p>
        </p:txBody>
      </p:sp>
      <p:sp>
        <p:nvSpPr>
          <p:cNvPr id="46" name="Content Placeholder 2">
            <a:extLst>
              <a:ext uri="{FF2B5EF4-FFF2-40B4-BE49-F238E27FC236}">
                <a16:creationId xmlns:a16="http://schemas.microsoft.com/office/drawing/2014/main" id="{6BF38E4A-EA52-894D-BEEA-C55634AB3953}"/>
              </a:ext>
            </a:extLst>
          </p:cNvPr>
          <p:cNvSpPr txBox="1">
            <a:spLocks/>
          </p:cNvSpPr>
          <p:nvPr/>
        </p:nvSpPr>
        <p:spPr>
          <a:xfrm>
            <a:off x="9015143" y="5341672"/>
            <a:ext cx="4305980" cy="14037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solidFill>
              </a:rPr>
              <a:t>Water resources</a:t>
            </a:r>
          </a:p>
        </p:txBody>
      </p:sp>
      <p:pic>
        <p:nvPicPr>
          <p:cNvPr id="6" name="Picture 5">
            <a:extLst>
              <a:ext uri="{FF2B5EF4-FFF2-40B4-BE49-F238E27FC236}">
                <a16:creationId xmlns:a16="http://schemas.microsoft.com/office/drawing/2014/main" id="{09956A7B-FD5C-C147-BF74-8FC9660A365F}"/>
              </a:ext>
            </a:extLst>
          </p:cNvPr>
          <p:cNvPicPr>
            <a:picLocks noChangeAspect="1"/>
          </p:cNvPicPr>
          <p:nvPr/>
        </p:nvPicPr>
        <p:blipFill>
          <a:blip r:embed="rId8">
            <a:duotone>
              <a:schemeClr val="accent2">
                <a:shade val="45000"/>
                <a:satMod val="135000"/>
              </a:schemeClr>
              <a:prstClr val="white"/>
            </a:duotone>
          </a:blip>
          <a:stretch>
            <a:fillRect/>
          </a:stretch>
        </p:blipFill>
        <p:spPr>
          <a:xfrm>
            <a:off x="7801669" y="2677365"/>
            <a:ext cx="1060126" cy="1060126"/>
          </a:xfrm>
          <a:prstGeom prst="rect">
            <a:avLst/>
          </a:prstGeom>
        </p:spPr>
      </p:pic>
      <p:pic>
        <p:nvPicPr>
          <p:cNvPr id="7" name="Picture 6">
            <a:extLst>
              <a:ext uri="{FF2B5EF4-FFF2-40B4-BE49-F238E27FC236}">
                <a16:creationId xmlns:a16="http://schemas.microsoft.com/office/drawing/2014/main" id="{2C831B87-129B-B348-AAEF-89923E388188}"/>
              </a:ext>
            </a:extLst>
          </p:cNvPr>
          <p:cNvPicPr>
            <a:picLocks noChangeAspect="1"/>
          </p:cNvPicPr>
          <p:nvPr/>
        </p:nvPicPr>
        <p:blipFill>
          <a:blip r:embed="rId9">
            <a:duotone>
              <a:schemeClr val="accent6">
                <a:shade val="45000"/>
                <a:satMod val="135000"/>
              </a:schemeClr>
              <a:prstClr val="white"/>
            </a:duotone>
          </a:blip>
          <a:stretch>
            <a:fillRect/>
          </a:stretch>
        </p:blipFill>
        <p:spPr>
          <a:xfrm>
            <a:off x="7855227" y="4025577"/>
            <a:ext cx="915595" cy="915595"/>
          </a:xfrm>
          <a:prstGeom prst="rect">
            <a:avLst/>
          </a:prstGeom>
        </p:spPr>
      </p:pic>
      <p:pic>
        <p:nvPicPr>
          <p:cNvPr id="8" name="Picture 7">
            <a:extLst>
              <a:ext uri="{FF2B5EF4-FFF2-40B4-BE49-F238E27FC236}">
                <a16:creationId xmlns:a16="http://schemas.microsoft.com/office/drawing/2014/main" id="{F439DADC-B588-B441-97C6-2C5141AA90C2}"/>
              </a:ext>
            </a:extLst>
          </p:cNvPr>
          <p:cNvPicPr>
            <a:picLocks noChangeAspect="1"/>
          </p:cNvPicPr>
          <p:nvPr/>
        </p:nvPicPr>
        <p:blipFill>
          <a:blip r:embed="rId10">
            <a:duotone>
              <a:schemeClr val="accent4">
                <a:shade val="45000"/>
                <a:satMod val="135000"/>
              </a:schemeClr>
              <a:prstClr val="white"/>
            </a:duotone>
          </a:blip>
          <a:stretch>
            <a:fillRect/>
          </a:stretch>
        </p:blipFill>
        <p:spPr>
          <a:xfrm>
            <a:off x="7654878" y="1202688"/>
            <a:ext cx="1358662" cy="1386721"/>
          </a:xfrm>
          <a:prstGeom prst="rect">
            <a:avLst/>
          </a:prstGeom>
        </p:spPr>
      </p:pic>
      <p:sp>
        <p:nvSpPr>
          <p:cNvPr id="48" name="Content Placeholder 2">
            <a:extLst>
              <a:ext uri="{FF2B5EF4-FFF2-40B4-BE49-F238E27FC236}">
                <a16:creationId xmlns:a16="http://schemas.microsoft.com/office/drawing/2014/main" id="{95807FAE-902F-2C4F-B430-1D154D7AAA31}"/>
              </a:ext>
            </a:extLst>
          </p:cNvPr>
          <p:cNvSpPr txBox="1">
            <a:spLocks/>
          </p:cNvSpPr>
          <p:nvPr/>
        </p:nvSpPr>
        <p:spPr>
          <a:xfrm>
            <a:off x="9015143" y="1813059"/>
            <a:ext cx="2860442" cy="627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4"/>
                </a:solidFill>
              </a:rPr>
              <a:t>Energy grid</a:t>
            </a:r>
          </a:p>
        </p:txBody>
      </p:sp>
    </p:spTree>
    <p:extLst>
      <p:ext uri="{BB962C8B-B14F-4D97-AF65-F5344CB8AC3E}">
        <p14:creationId xmlns:p14="http://schemas.microsoft.com/office/powerpoint/2010/main" val="3570750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A1EB-9332-B645-80BF-225F7B0D7A14}"/>
              </a:ext>
            </a:extLst>
          </p:cNvPr>
          <p:cNvSpPr>
            <a:spLocks noGrp="1"/>
          </p:cNvSpPr>
          <p:nvPr>
            <p:ph type="title"/>
          </p:nvPr>
        </p:nvSpPr>
        <p:spPr/>
        <p:txBody>
          <a:bodyPr>
            <a:noAutofit/>
          </a:bodyPr>
          <a:lstStyle/>
          <a:p>
            <a:r>
              <a:rPr lang="en-US" sz="3600" dirty="0"/>
              <a:t>Regressions example in excel</a:t>
            </a:r>
          </a:p>
        </p:txBody>
      </p:sp>
      <p:sp>
        <p:nvSpPr>
          <p:cNvPr id="3" name="Content Placeholder 2">
            <a:extLst>
              <a:ext uri="{FF2B5EF4-FFF2-40B4-BE49-F238E27FC236}">
                <a16:creationId xmlns:a16="http://schemas.microsoft.com/office/drawing/2014/main" id="{DC7989E7-3C84-C741-BDDF-1BB043825AAA}"/>
              </a:ext>
            </a:extLst>
          </p:cNvPr>
          <p:cNvSpPr>
            <a:spLocks noGrp="1"/>
          </p:cNvSpPr>
          <p:nvPr>
            <p:ph idx="1"/>
          </p:nvPr>
        </p:nvSpPr>
        <p:spPr>
          <a:xfrm>
            <a:off x="101639" y="1077634"/>
            <a:ext cx="5905872" cy="5780364"/>
          </a:xfrm>
        </p:spPr>
        <p:txBody>
          <a:bodyPr>
            <a:normAutofit/>
          </a:bodyPr>
          <a:lstStyle/>
          <a:p>
            <a:pPr marL="0" indent="0">
              <a:buNone/>
            </a:pPr>
            <a:r>
              <a:rPr lang="en-US" dirty="0"/>
              <a:t>Example in excel: </a:t>
            </a:r>
            <a:r>
              <a:rPr lang="en-US" dirty="0" err="1"/>
              <a:t>calculationSheet.xlsx</a:t>
            </a:r>
            <a:r>
              <a:rPr lang="en-US" dirty="0"/>
              <a:t> </a:t>
            </a:r>
            <a:r>
              <a:rPr lang="en-US" sz="1100" dirty="0">
                <a:hlinkClick r:id="rId3"/>
              </a:rPr>
              <a:t>https://drive.google.com/file/d/1TWJmMLEw1aq7Yf_QAyDG5oWvYX1ryFvm/view?usp=sharing</a:t>
            </a:r>
            <a:endParaRPr lang="en-US" sz="1100" dirty="0"/>
          </a:p>
          <a:p>
            <a:pPr marL="0" indent="0">
              <a:buNone/>
            </a:pPr>
            <a:r>
              <a:rPr lang="en-US" dirty="0"/>
              <a:t>Questions:</a:t>
            </a:r>
          </a:p>
          <a:p>
            <a:r>
              <a:rPr lang="en-US" sz="2000" dirty="0"/>
              <a:t>What values tell us what is happening in this wall?</a:t>
            </a:r>
          </a:p>
          <a:p>
            <a:pPr lvl="1"/>
            <a:r>
              <a:rPr lang="en-US" sz="1600" dirty="0"/>
              <a:t>What parameter captures both of those values? </a:t>
            </a:r>
          </a:p>
          <a:p>
            <a:pPr lvl="2"/>
            <a:r>
              <a:rPr lang="en-US" sz="1600" dirty="0"/>
              <a:t>Moisture content</a:t>
            </a:r>
          </a:p>
          <a:p>
            <a:pPr lvl="1"/>
            <a:r>
              <a:rPr lang="en-US" sz="2000" dirty="0"/>
              <a:t>How can we find the mc for a given RH and T?</a:t>
            </a:r>
          </a:p>
          <a:p>
            <a:pPr lvl="2"/>
            <a:r>
              <a:rPr lang="en-US" sz="1600" dirty="0"/>
              <a:t>Psychrometric charts</a:t>
            </a:r>
          </a:p>
          <a:p>
            <a:pPr lvl="2"/>
            <a:r>
              <a:rPr lang="en-US" sz="1600" dirty="0"/>
              <a:t>Empirically derived formulae</a:t>
            </a:r>
          </a:p>
          <a:p>
            <a:r>
              <a:rPr lang="en-US" sz="2000" dirty="0"/>
              <a:t>What values are most correlated with what we are seeing in the wall?</a:t>
            </a:r>
          </a:p>
          <a:p>
            <a:r>
              <a:rPr lang="en-US" sz="2000" dirty="0"/>
              <a:t>What does the equation tell us?</a:t>
            </a:r>
          </a:p>
          <a:p>
            <a:r>
              <a:rPr lang="en-US" sz="2000" dirty="0"/>
              <a:t>Any other interesting trends we are seeing?</a:t>
            </a:r>
          </a:p>
          <a:p>
            <a:r>
              <a:rPr lang="en-US" sz="2000" dirty="0"/>
              <a:t>What does this not account for?</a:t>
            </a:r>
          </a:p>
        </p:txBody>
      </p:sp>
      <p:pic>
        <p:nvPicPr>
          <p:cNvPr id="4" name="Picture 3">
            <a:extLst>
              <a:ext uri="{FF2B5EF4-FFF2-40B4-BE49-F238E27FC236}">
                <a16:creationId xmlns:a16="http://schemas.microsoft.com/office/drawing/2014/main" id="{0D0AF3E8-A458-6B41-B22A-B92644462A97}"/>
              </a:ext>
            </a:extLst>
          </p:cNvPr>
          <p:cNvPicPr>
            <a:picLocks noChangeAspect="1"/>
          </p:cNvPicPr>
          <p:nvPr/>
        </p:nvPicPr>
        <p:blipFill>
          <a:blip r:embed="rId4"/>
          <a:stretch>
            <a:fillRect/>
          </a:stretch>
        </p:blipFill>
        <p:spPr>
          <a:xfrm>
            <a:off x="6929961" y="1077633"/>
            <a:ext cx="4711342" cy="5780365"/>
          </a:xfrm>
          <a:prstGeom prst="rect">
            <a:avLst/>
          </a:prstGeom>
        </p:spPr>
      </p:pic>
    </p:spTree>
    <p:extLst>
      <p:ext uri="{BB962C8B-B14F-4D97-AF65-F5344CB8AC3E}">
        <p14:creationId xmlns:p14="http://schemas.microsoft.com/office/powerpoint/2010/main" val="425463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8779-752F-2C4A-98C6-C9A27BE04F88}"/>
              </a:ext>
            </a:extLst>
          </p:cNvPr>
          <p:cNvSpPr>
            <a:spLocks noGrp="1"/>
          </p:cNvSpPr>
          <p:nvPr>
            <p:ph type="title"/>
          </p:nvPr>
        </p:nvSpPr>
        <p:spPr/>
        <p:txBody>
          <a:bodyPr/>
          <a:lstStyle/>
          <a:p>
            <a:r>
              <a:rPr lang="en-US" dirty="0"/>
              <a:t>Factor analysis versus regressions</a:t>
            </a:r>
          </a:p>
        </p:txBody>
      </p:sp>
      <p:pic>
        <p:nvPicPr>
          <p:cNvPr id="4" name="Picture 3">
            <a:extLst>
              <a:ext uri="{FF2B5EF4-FFF2-40B4-BE49-F238E27FC236}">
                <a16:creationId xmlns:a16="http://schemas.microsoft.com/office/drawing/2014/main" id="{DC7A8E48-B145-AD4B-8B57-4F7DF7D648C6}"/>
              </a:ext>
            </a:extLst>
          </p:cNvPr>
          <p:cNvPicPr>
            <a:picLocks noChangeAspect="1"/>
          </p:cNvPicPr>
          <p:nvPr/>
        </p:nvPicPr>
        <p:blipFill>
          <a:blip r:embed="rId2">
            <a:duotone>
              <a:schemeClr val="accent1">
                <a:shade val="45000"/>
                <a:satMod val="135000"/>
              </a:schemeClr>
              <a:prstClr val="white"/>
            </a:duotone>
          </a:blip>
          <a:stretch>
            <a:fillRect/>
          </a:stretch>
        </p:blipFill>
        <p:spPr>
          <a:xfrm>
            <a:off x="340935" y="1763309"/>
            <a:ext cx="1422400" cy="1422400"/>
          </a:xfrm>
          <a:prstGeom prst="rect">
            <a:avLst/>
          </a:prstGeom>
        </p:spPr>
      </p:pic>
      <p:pic>
        <p:nvPicPr>
          <p:cNvPr id="5" name="Picture 4">
            <a:extLst>
              <a:ext uri="{FF2B5EF4-FFF2-40B4-BE49-F238E27FC236}">
                <a16:creationId xmlns:a16="http://schemas.microsoft.com/office/drawing/2014/main" id="{FE3C8AEF-60F0-0E4F-9655-2DDC80E89B8A}"/>
              </a:ext>
            </a:extLst>
          </p:cNvPr>
          <p:cNvPicPr>
            <a:picLocks noChangeAspect="1"/>
          </p:cNvPicPr>
          <p:nvPr/>
        </p:nvPicPr>
        <p:blipFill>
          <a:blip r:embed="rId3">
            <a:duotone>
              <a:schemeClr val="accent5">
                <a:shade val="45000"/>
                <a:satMod val="135000"/>
              </a:schemeClr>
              <a:prstClr val="white"/>
            </a:duotone>
          </a:blip>
          <a:stretch>
            <a:fillRect/>
          </a:stretch>
        </p:blipFill>
        <p:spPr>
          <a:xfrm>
            <a:off x="340935" y="4539203"/>
            <a:ext cx="1422400" cy="1422400"/>
          </a:xfrm>
          <a:prstGeom prst="rect">
            <a:avLst/>
          </a:prstGeom>
        </p:spPr>
      </p:pic>
      <p:pic>
        <p:nvPicPr>
          <p:cNvPr id="6" name="Picture 5">
            <a:extLst>
              <a:ext uri="{FF2B5EF4-FFF2-40B4-BE49-F238E27FC236}">
                <a16:creationId xmlns:a16="http://schemas.microsoft.com/office/drawing/2014/main" id="{A2E9275B-000E-2443-8E09-1B339760AF50}"/>
              </a:ext>
            </a:extLst>
          </p:cNvPr>
          <p:cNvPicPr>
            <a:picLocks noChangeAspect="1"/>
          </p:cNvPicPr>
          <p:nvPr/>
        </p:nvPicPr>
        <p:blipFill>
          <a:blip r:embed="rId4">
            <a:duotone>
              <a:schemeClr val="accent4">
                <a:shade val="45000"/>
                <a:satMod val="135000"/>
              </a:schemeClr>
              <a:prstClr val="white"/>
            </a:duotone>
          </a:blip>
          <a:stretch>
            <a:fillRect/>
          </a:stretch>
        </p:blipFill>
        <p:spPr>
          <a:xfrm>
            <a:off x="4406696" y="1156210"/>
            <a:ext cx="822960" cy="822960"/>
          </a:xfrm>
          <a:prstGeom prst="rect">
            <a:avLst/>
          </a:prstGeom>
        </p:spPr>
      </p:pic>
      <p:pic>
        <p:nvPicPr>
          <p:cNvPr id="7" name="Picture 6">
            <a:extLst>
              <a:ext uri="{FF2B5EF4-FFF2-40B4-BE49-F238E27FC236}">
                <a16:creationId xmlns:a16="http://schemas.microsoft.com/office/drawing/2014/main" id="{039028E1-DEE4-BB49-866A-49F7801A8521}"/>
              </a:ext>
            </a:extLst>
          </p:cNvPr>
          <p:cNvPicPr>
            <a:picLocks noChangeAspect="1"/>
          </p:cNvPicPr>
          <p:nvPr/>
        </p:nvPicPr>
        <p:blipFill>
          <a:blip r:embed="rId5">
            <a:clrChange>
              <a:clrFrom>
                <a:srgbClr val="FFFFFF"/>
              </a:clrFrom>
              <a:clrTo>
                <a:srgbClr val="FFFFFF">
                  <a:alpha val="0"/>
                </a:srgbClr>
              </a:clrTo>
            </a:clrChange>
            <a:duotone>
              <a:prstClr val="black"/>
              <a:schemeClr val="accent4">
                <a:tint val="45000"/>
                <a:satMod val="400000"/>
              </a:schemeClr>
            </a:duotone>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4454275" y="2151411"/>
            <a:ext cx="822960" cy="822960"/>
          </a:xfrm>
          <a:prstGeom prst="rect">
            <a:avLst/>
          </a:prstGeom>
        </p:spPr>
      </p:pic>
      <p:pic>
        <p:nvPicPr>
          <p:cNvPr id="8" name="Picture 7">
            <a:extLst>
              <a:ext uri="{FF2B5EF4-FFF2-40B4-BE49-F238E27FC236}">
                <a16:creationId xmlns:a16="http://schemas.microsoft.com/office/drawing/2014/main" id="{2CB34C7A-F41E-4444-A058-CD5078FE34B2}"/>
              </a:ext>
            </a:extLst>
          </p:cNvPr>
          <p:cNvPicPr>
            <a:picLocks noChangeAspect="1"/>
          </p:cNvPicPr>
          <p:nvPr/>
        </p:nvPicPr>
        <p:blipFill rotWithShape="1">
          <a:blip r:embed="rId7">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481272" y="3118071"/>
            <a:ext cx="822960" cy="806258"/>
          </a:xfrm>
          <a:prstGeom prst="rect">
            <a:avLst/>
          </a:prstGeom>
        </p:spPr>
      </p:pic>
      <p:pic>
        <p:nvPicPr>
          <p:cNvPr id="9" name="Picture 8">
            <a:extLst>
              <a:ext uri="{FF2B5EF4-FFF2-40B4-BE49-F238E27FC236}">
                <a16:creationId xmlns:a16="http://schemas.microsoft.com/office/drawing/2014/main" id="{5E7CB0D7-D39E-EC48-840F-1EF701517646}"/>
              </a:ext>
            </a:extLst>
          </p:cNvPr>
          <p:cNvPicPr>
            <a:picLocks noChangeAspect="1"/>
          </p:cNvPicPr>
          <p:nvPr/>
        </p:nvPicPr>
        <p:blipFill rotWithShape="1">
          <a:blip r:embed="rId8">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332202" y="3967339"/>
            <a:ext cx="972031" cy="924346"/>
          </a:xfrm>
          <a:prstGeom prst="rect">
            <a:avLst/>
          </a:prstGeom>
        </p:spPr>
      </p:pic>
      <p:pic>
        <p:nvPicPr>
          <p:cNvPr id="10" name="Picture 9">
            <a:extLst>
              <a:ext uri="{FF2B5EF4-FFF2-40B4-BE49-F238E27FC236}">
                <a16:creationId xmlns:a16="http://schemas.microsoft.com/office/drawing/2014/main" id="{22FC7342-E487-BE4F-8AC8-81F5166DE3ED}"/>
              </a:ext>
            </a:extLst>
          </p:cNvPr>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4481272" y="4962540"/>
            <a:ext cx="858228" cy="858228"/>
          </a:xfrm>
          <a:prstGeom prst="rect">
            <a:avLst/>
          </a:prstGeom>
        </p:spPr>
      </p:pic>
      <p:pic>
        <p:nvPicPr>
          <p:cNvPr id="11" name="Picture 10">
            <a:extLst>
              <a:ext uri="{FF2B5EF4-FFF2-40B4-BE49-F238E27FC236}">
                <a16:creationId xmlns:a16="http://schemas.microsoft.com/office/drawing/2014/main" id="{20C276D1-B259-124D-B1FF-E977E6B9A15F}"/>
              </a:ext>
            </a:extLst>
          </p:cNvPr>
          <p:cNvPicPr>
            <a:picLocks noChangeAspect="1"/>
          </p:cNvPicPr>
          <p:nvPr/>
        </p:nvPicPr>
        <p:blipFill>
          <a:blip r:embed="rId10">
            <a:duotone>
              <a:schemeClr val="accent4">
                <a:shade val="45000"/>
                <a:satMod val="135000"/>
              </a:schemeClr>
              <a:prstClr val="white"/>
            </a:duotone>
          </a:blip>
          <a:stretch>
            <a:fillRect/>
          </a:stretch>
        </p:blipFill>
        <p:spPr>
          <a:xfrm>
            <a:off x="4576919" y="6178191"/>
            <a:ext cx="631666" cy="631666"/>
          </a:xfrm>
          <a:prstGeom prst="rect">
            <a:avLst/>
          </a:prstGeom>
        </p:spPr>
      </p:pic>
      <p:cxnSp>
        <p:nvCxnSpPr>
          <p:cNvPr id="13" name="Straight Arrow Connector 12">
            <a:extLst>
              <a:ext uri="{FF2B5EF4-FFF2-40B4-BE49-F238E27FC236}">
                <a16:creationId xmlns:a16="http://schemas.microsoft.com/office/drawing/2014/main" id="{13DF2144-8755-9946-89AC-15DD6A723ABE}"/>
              </a:ext>
            </a:extLst>
          </p:cNvPr>
          <p:cNvCxnSpPr>
            <a:cxnSpLocks/>
            <a:stCxn id="4" idx="3"/>
            <a:endCxn id="6" idx="1"/>
          </p:cNvCxnSpPr>
          <p:nvPr/>
        </p:nvCxnSpPr>
        <p:spPr>
          <a:xfrm flipV="1">
            <a:off x="1763336" y="1567691"/>
            <a:ext cx="2643361" cy="906819"/>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CA752CE3-F5ED-B340-9E7D-FD2FA4339E66}"/>
              </a:ext>
            </a:extLst>
          </p:cNvPr>
          <p:cNvCxnSpPr>
            <a:cxnSpLocks/>
            <a:stCxn id="4" idx="3"/>
          </p:cNvCxnSpPr>
          <p:nvPr/>
        </p:nvCxnSpPr>
        <p:spPr>
          <a:xfrm>
            <a:off x="1763335" y="2474509"/>
            <a:ext cx="2568866" cy="88382"/>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B21DCC54-6E10-BA46-83FF-46777730ABBB}"/>
              </a:ext>
            </a:extLst>
          </p:cNvPr>
          <p:cNvCxnSpPr>
            <a:cxnSpLocks/>
            <a:stCxn id="4" idx="3"/>
            <a:endCxn id="8" idx="1"/>
          </p:cNvCxnSpPr>
          <p:nvPr/>
        </p:nvCxnSpPr>
        <p:spPr>
          <a:xfrm>
            <a:off x="1763336" y="2474510"/>
            <a:ext cx="2717937" cy="1046691"/>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751E143-D59D-3544-A7B1-8701A805E54B}"/>
              </a:ext>
            </a:extLst>
          </p:cNvPr>
          <p:cNvCxnSpPr>
            <a:cxnSpLocks/>
            <a:stCxn id="4" idx="3"/>
            <a:endCxn id="9" idx="1"/>
          </p:cNvCxnSpPr>
          <p:nvPr/>
        </p:nvCxnSpPr>
        <p:spPr>
          <a:xfrm>
            <a:off x="1763335" y="2474510"/>
            <a:ext cx="2568866" cy="1955003"/>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F92081F0-F72B-9644-A99B-08177C2EC357}"/>
              </a:ext>
            </a:extLst>
          </p:cNvPr>
          <p:cNvCxnSpPr>
            <a:cxnSpLocks/>
            <a:stCxn id="4" idx="3"/>
            <a:endCxn id="10" idx="1"/>
          </p:cNvCxnSpPr>
          <p:nvPr/>
        </p:nvCxnSpPr>
        <p:spPr>
          <a:xfrm>
            <a:off x="1763336" y="2474510"/>
            <a:ext cx="2717937" cy="2917145"/>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F313A9FC-C92F-2A45-8B73-27A16962AB96}"/>
              </a:ext>
            </a:extLst>
          </p:cNvPr>
          <p:cNvCxnSpPr>
            <a:cxnSpLocks/>
            <a:stCxn id="4" idx="3"/>
          </p:cNvCxnSpPr>
          <p:nvPr/>
        </p:nvCxnSpPr>
        <p:spPr>
          <a:xfrm>
            <a:off x="1763336" y="2474510"/>
            <a:ext cx="2643361" cy="4019515"/>
          </a:xfrm>
          <a:prstGeom prst="straightConnector1">
            <a:avLst/>
          </a:prstGeom>
          <a:ln w="38100">
            <a:solidFill>
              <a:srgbClr val="982015"/>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CB6F545-B53E-5C4A-8748-DF09B8F01448}"/>
              </a:ext>
            </a:extLst>
          </p:cNvPr>
          <p:cNvCxnSpPr>
            <a:cxnSpLocks/>
            <a:stCxn id="5" idx="3"/>
            <a:endCxn id="6" idx="1"/>
          </p:cNvCxnSpPr>
          <p:nvPr/>
        </p:nvCxnSpPr>
        <p:spPr>
          <a:xfrm flipV="1">
            <a:off x="1763336" y="1567691"/>
            <a:ext cx="2643361" cy="3682713"/>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30266C27-8777-AC43-AC0C-3F80FCC09D4A}"/>
              </a:ext>
            </a:extLst>
          </p:cNvPr>
          <p:cNvCxnSpPr>
            <a:cxnSpLocks/>
            <a:stCxn id="5" idx="3"/>
          </p:cNvCxnSpPr>
          <p:nvPr/>
        </p:nvCxnSpPr>
        <p:spPr>
          <a:xfrm flipV="1">
            <a:off x="1763335" y="2562891"/>
            <a:ext cx="2568866" cy="2687512"/>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DB72A6A2-F4C8-9143-BEF2-96589731F210}"/>
              </a:ext>
            </a:extLst>
          </p:cNvPr>
          <p:cNvCxnSpPr>
            <a:cxnSpLocks/>
            <a:stCxn id="5" idx="3"/>
            <a:endCxn id="8" idx="1"/>
          </p:cNvCxnSpPr>
          <p:nvPr/>
        </p:nvCxnSpPr>
        <p:spPr>
          <a:xfrm flipV="1">
            <a:off x="1763336" y="3521201"/>
            <a:ext cx="2717937" cy="1729203"/>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99EF3C46-934C-FF42-9F81-2170D4A32B28}"/>
              </a:ext>
            </a:extLst>
          </p:cNvPr>
          <p:cNvCxnSpPr>
            <a:cxnSpLocks/>
            <a:stCxn id="5" idx="3"/>
            <a:endCxn id="9" idx="1"/>
          </p:cNvCxnSpPr>
          <p:nvPr/>
        </p:nvCxnSpPr>
        <p:spPr>
          <a:xfrm flipV="1">
            <a:off x="1763335" y="4429513"/>
            <a:ext cx="2568866" cy="820891"/>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70F7ED28-D82F-034A-A741-C387E9A7D469}"/>
              </a:ext>
            </a:extLst>
          </p:cNvPr>
          <p:cNvCxnSpPr>
            <a:cxnSpLocks/>
            <a:stCxn id="5" idx="3"/>
            <a:endCxn id="10" idx="1"/>
          </p:cNvCxnSpPr>
          <p:nvPr/>
        </p:nvCxnSpPr>
        <p:spPr>
          <a:xfrm>
            <a:off x="1763336" y="5250404"/>
            <a:ext cx="2717937" cy="141251"/>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3F189B6A-755B-C943-9803-E6314D8D5D63}"/>
              </a:ext>
            </a:extLst>
          </p:cNvPr>
          <p:cNvCxnSpPr>
            <a:cxnSpLocks/>
            <a:stCxn id="5" idx="3"/>
          </p:cNvCxnSpPr>
          <p:nvPr/>
        </p:nvCxnSpPr>
        <p:spPr>
          <a:xfrm>
            <a:off x="1763336" y="5250403"/>
            <a:ext cx="2643361" cy="1204966"/>
          </a:xfrm>
          <a:prstGeom prst="straightConnector1">
            <a:avLst/>
          </a:prstGeom>
          <a:ln w="38100">
            <a:solidFill>
              <a:srgbClr val="3B70A2"/>
            </a:solidFill>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25" name="Picture 24">
            <a:extLst>
              <a:ext uri="{FF2B5EF4-FFF2-40B4-BE49-F238E27FC236}">
                <a16:creationId xmlns:a16="http://schemas.microsoft.com/office/drawing/2014/main" id="{308ABB1C-93B0-4341-868C-2F35D2DC6C2C}"/>
              </a:ext>
            </a:extLst>
          </p:cNvPr>
          <p:cNvPicPr>
            <a:picLocks noChangeAspect="1"/>
          </p:cNvPicPr>
          <p:nvPr/>
        </p:nvPicPr>
        <p:blipFill>
          <a:blip r:embed="rId2">
            <a:duotone>
              <a:schemeClr val="accent1">
                <a:shade val="45000"/>
                <a:satMod val="135000"/>
              </a:schemeClr>
              <a:prstClr val="white"/>
            </a:duotone>
          </a:blip>
          <a:stretch>
            <a:fillRect/>
          </a:stretch>
        </p:blipFill>
        <p:spPr>
          <a:xfrm>
            <a:off x="6500833" y="1763309"/>
            <a:ext cx="1422400" cy="1422400"/>
          </a:xfrm>
          <a:prstGeom prst="rect">
            <a:avLst/>
          </a:prstGeom>
        </p:spPr>
      </p:pic>
      <p:pic>
        <p:nvPicPr>
          <p:cNvPr id="26" name="Picture 25">
            <a:extLst>
              <a:ext uri="{FF2B5EF4-FFF2-40B4-BE49-F238E27FC236}">
                <a16:creationId xmlns:a16="http://schemas.microsoft.com/office/drawing/2014/main" id="{F065C746-FC5A-044B-B59C-02804AB6FBA9}"/>
              </a:ext>
            </a:extLst>
          </p:cNvPr>
          <p:cNvPicPr>
            <a:picLocks noChangeAspect="1"/>
          </p:cNvPicPr>
          <p:nvPr/>
        </p:nvPicPr>
        <p:blipFill>
          <a:blip r:embed="rId3">
            <a:duotone>
              <a:schemeClr val="accent5">
                <a:shade val="45000"/>
                <a:satMod val="135000"/>
              </a:schemeClr>
              <a:prstClr val="white"/>
            </a:duotone>
          </a:blip>
          <a:stretch>
            <a:fillRect/>
          </a:stretch>
        </p:blipFill>
        <p:spPr>
          <a:xfrm>
            <a:off x="6500833" y="4539203"/>
            <a:ext cx="1422400" cy="1422400"/>
          </a:xfrm>
          <a:prstGeom prst="rect">
            <a:avLst/>
          </a:prstGeom>
        </p:spPr>
      </p:pic>
      <p:pic>
        <p:nvPicPr>
          <p:cNvPr id="27" name="Picture 26">
            <a:extLst>
              <a:ext uri="{FF2B5EF4-FFF2-40B4-BE49-F238E27FC236}">
                <a16:creationId xmlns:a16="http://schemas.microsoft.com/office/drawing/2014/main" id="{CD71196D-2CFF-B347-B3EF-D1B5E9EA6877}"/>
              </a:ext>
            </a:extLst>
          </p:cNvPr>
          <p:cNvPicPr>
            <a:picLocks noChangeAspect="1"/>
          </p:cNvPicPr>
          <p:nvPr/>
        </p:nvPicPr>
        <p:blipFill>
          <a:blip r:embed="rId4">
            <a:duotone>
              <a:schemeClr val="accent4">
                <a:shade val="45000"/>
                <a:satMod val="135000"/>
              </a:schemeClr>
              <a:prstClr val="white"/>
            </a:duotone>
          </a:blip>
          <a:stretch>
            <a:fillRect/>
          </a:stretch>
        </p:blipFill>
        <p:spPr>
          <a:xfrm>
            <a:off x="10566594" y="1156210"/>
            <a:ext cx="822960" cy="822960"/>
          </a:xfrm>
          <a:prstGeom prst="rect">
            <a:avLst/>
          </a:prstGeom>
        </p:spPr>
      </p:pic>
      <p:pic>
        <p:nvPicPr>
          <p:cNvPr id="28" name="Picture 27">
            <a:extLst>
              <a:ext uri="{FF2B5EF4-FFF2-40B4-BE49-F238E27FC236}">
                <a16:creationId xmlns:a16="http://schemas.microsoft.com/office/drawing/2014/main" id="{95E73893-8425-B24F-9047-2F989B8225BD}"/>
              </a:ext>
            </a:extLst>
          </p:cNvPr>
          <p:cNvPicPr>
            <a:picLocks noChangeAspect="1"/>
          </p:cNvPicPr>
          <p:nvPr/>
        </p:nvPicPr>
        <p:blipFill>
          <a:blip r:embed="rId5">
            <a:clrChange>
              <a:clrFrom>
                <a:srgbClr val="FFFFFF"/>
              </a:clrFrom>
              <a:clrTo>
                <a:srgbClr val="FFFFFF">
                  <a:alpha val="0"/>
                </a:srgbClr>
              </a:clrTo>
            </a:clrChange>
            <a:duotone>
              <a:prstClr val="black"/>
              <a:schemeClr val="accent4">
                <a:tint val="45000"/>
                <a:satMod val="400000"/>
              </a:schemeClr>
            </a:duotone>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10614173" y="2151411"/>
            <a:ext cx="822960" cy="822960"/>
          </a:xfrm>
          <a:prstGeom prst="rect">
            <a:avLst/>
          </a:prstGeom>
        </p:spPr>
      </p:pic>
      <p:pic>
        <p:nvPicPr>
          <p:cNvPr id="29" name="Picture 28">
            <a:extLst>
              <a:ext uri="{FF2B5EF4-FFF2-40B4-BE49-F238E27FC236}">
                <a16:creationId xmlns:a16="http://schemas.microsoft.com/office/drawing/2014/main" id="{D24D1204-524B-F94F-A347-9AA6F090D930}"/>
              </a:ext>
            </a:extLst>
          </p:cNvPr>
          <p:cNvPicPr>
            <a:picLocks noChangeAspect="1"/>
          </p:cNvPicPr>
          <p:nvPr/>
        </p:nvPicPr>
        <p:blipFill rotWithShape="1">
          <a:blip r:embed="rId7">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641170" y="3118071"/>
            <a:ext cx="822960" cy="806258"/>
          </a:xfrm>
          <a:prstGeom prst="rect">
            <a:avLst/>
          </a:prstGeom>
        </p:spPr>
      </p:pic>
      <p:pic>
        <p:nvPicPr>
          <p:cNvPr id="30" name="Picture 29">
            <a:extLst>
              <a:ext uri="{FF2B5EF4-FFF2-40B4-BE49-F238E27FC236}">
                <a16:creationId xmlns:a16="http://schemas.microsoft.com/office/drawing/2014/main" id="{F7592B26-4C3F-7B4D-ABCB-E8EB0F5083E0}"/>
              </a:ext>
            </a:extLst>
          </p:cNvPr>
          <p:cNvPicPr>
            <a:picLocks noChangeAspect="1"/>
          </p:cNvPicPr>
          <p:nvPr/>
        </p:nvPicPr>
        <p:blipFill rotWithShape="1">
          <a:blip r:embed="rId8">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10492100" y="3967339"/>
            <a:ext cx="972031" cy="924346"/>
          </a:xfrm>
          <a:prstGeom prst="rect">
            <a:avLst/>
          </a:prstGeom>
        </p:spPr>
      </p:pic>
      <p:pic>
        <p:nvPicPr>
          <p:cNvPr id="31" name="Picture 30">
            <a:extLst>
              <a:ext uri="{FF2B5EF4-FFF2-40B4-BE49-F238E27FC236}">
                <a16:creationId xmlns:a16="http://schemas.microsoft.com/office/drawing/2014/main" id="{8D773CEF-A483-6845-A9A9-5A03D7AAF291}"/>
              </a:ext>
            </a:extLst>
          </p:cNvPr>
          <p:cNvPicPr>
            <a:picLocks noChangeAspect="1"/>
          </p:cNvPicPr>
          <p:nvPr/>
        </p:nvPicPr>
        <p:blipFill>
          <a:blip r:embed="rId9">
            <a:clrChange>
              <a:clrFrom>
                <a:srgbClr val="FFFFFF"/>
              </a:clrFrom>
              <a:clrTo>
                <a:srgbClr val="FFFFFF">
                  <a:alpha val="0"/>
                </a:srgbClr>
              </a:clrTo>
            </a:clrChange>
            <a:duotone>
              <a:schemeClr val="accent4">
                <a:shade val="45000"/>
                <a:satMod val="135000"/>
              </a:schemeClr>
              <a:prstClr val="white"/>
            </a:duotone>
          </a:blip>
          <a:stretch>
            <a:fillRect/>
          </a:stretch>
        </p:blipFill>
        <p:spPr>
          <a:xfrm>
            <a:off x="10641170" y="4962540"/>
            <a:ext cx="858228" cy="858228"/>
          </a:xfrm>
          <a:prstGeom prst="rect">
            <a:avLst/>
          </a:prstGeom>
        </p:spPr>
      </p:pic>
      <p:pic>
        <p:nvPicPr>
          <p:cNvPr id="32" name="Picture 31">
            <a:extLst>
              <a:ext uri="{FF2B5EF4-FFF2-40B4-BE49-F238E27FC236}">
                <a16:creationId xmlns:a16="http://schemas.microsoft.com/office/drawing/2014/main" id="{6DCD2067-E5C3-BE46-97A5-8AD333117C88}"/>
              </a:ext>
            </a:extLst>
          </p:cNvPr>
          <p:cNvPicPr>
            <a:picLocks noChangeAspect="1"/>
          </p:cNvPicPr>
          <p:nvPr/>
        </p:nvPicPr>
        <p:blipFill>
          <a:blip r:embed="rId10">
            <a:duotone>
              <a:schemeClr val="accent4">
                <a:shade val="45000"/>
                <a:satMod val="135000"/>
              </a:schemeClr>
              <a:prstClr val="white"/>
            </a:duotone>
          </a:blip>
          <a:stretch>
            <a:fillRect/>
          </a:stretch>
        </p:blipFill>
        <p:spPr>
          <a:xfrm>
            <a:off x="10736817" y="6178191"/>
            <a:ext cx="631666" cy="631666"/>
          </a:xfrm>
          <a:prstGeom prst="rect">
            <a:avLst/>
          </a:prstGeom>
        </p:spPr>
      </p:pic>
      <p:cxnSp>
        <p:nvCxnSpPr>
          <p:cNvPr id="33" name="Straight Arrow Connector 32">
            <a:extLst>
              <a:ext uri="{FF2B5EF4-FFF2-40B4-BE49-F238E27FC236}">
                <a16:creationId xmlns:a16="http://schemas.microsoft.com/office/drawing/2014/main" id="{963ED6E9-A1AB-7949-A8F7-84D73A379112}"/>
              </a:ext>
            </a:extLst>
          </p:cNvPr>
          <p:cNvCxnSpPr>
            <a:cxnSpLocks/>
          </p:cNvCxnSpPr>
          <p:nvPr/>
        </p:nvCxnSpPr>
        <p:spPr>
          <a:xfrm>
            <a:off x="7167021" y="3328912"/>
            <a:ext cx="0" cy="1072890"/>
          </a:xfrm>
          <a:prstGeom prst="straightConnector1">
            <a:avLst/>
          </a:prstGeom>
          <a:ln w="38100">
            <a:headEnd type="triangle"/>
            <a:tailEnd type="triangle"/>
          </a:ln>
        </p:spPr>
        <p:style>
          <a:lnRef idx="3">
            <a:schemeClr val="dk1"/>
          </a:lnRef>
          <a:fillRef idx="0">
            <a:schemeClr val="dk1"/>
          </a:fillRef>
          <a:effectRef idx="2">
            <a:schemeClr val="dk1"/>
          </a:effectRef>
          <a:fontRef idx="minor">
            <a:schemeClr val="tx1"/>
          </a:fontRef>
        </p:style>
      </p:cxnSp>
      <p:sp>
        <p:nvSpPr>
          <p:cNvPr id="34" name="Cross 33">
            <a:extLst>
              <a:ext uri="{FF2B5EF4-FFF2-40B4-BE49-F238E27FC236}">
                <a16:creationId xmlns:a16="http://schemas.microsoft.com/office/drawing/2014/main" id="{229B947C-BE3B-C946-AA96-A8EA68341D6B}"/>
              </a:ext>
            </a:extLst>
          </p:cNvPr>
          <p:cNvSpPr/>
          <p:nvPr/>
        </p:nvSpPr>
        <p:spPr>
          <a:xfrm>
            <a:off x="10922661" y="2116876"/>
            <a:ext cx="130533" cy="130533"/>
          </a:xfrm>
          <a:prstGeom prst="plus">
            <a:avLst>
              <a:gd name="adj" fmla="val 356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ross 34">
            <a:extLst>
              <a:ext uri="{FF2B5EF4-FFF2-40B4-BE49-F238E27FC236}">
                <a16:creationId xmlns:a16="http://schemas.microsoft.com/office/drawing/2014/main" id="{26434CF6-22AE-2B49-914E-7EA1FA7D4FC3}"/>
              </a:ext>
            </a:extLst>
          </p:cNvPr>
          <p:cNvSpPr/>
          <p:nvPr/>
        </p:nvSpPr>
        <p:spPr>
          <a:xfrm>
            <a:off x="10922661" y="3876508"/>
            <a:ext cx="130533" cy="130533"/>
          </a:xfrm>
          <a:prstGeom prst="plus">
            <a:avLst>
              <a:gd name="adj" fmla="val 356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ross 35">
            <a:extLst>
              <a:ext uri="{FF2B5EF4-FFF2-40B4-BE49-F238E27FC236}">
                <a16:creationId xmlns:a16="http://schemas.microsoft.com/office/drawing/2014/main" id="{AD552EBD-205F-904C-A3FD-972D986A5A50}"/>
              </a:ext>
            </a:extLst>
          </p:cNvPr>
          <p:cNvSpPr/>
          <p:nvPr/>
        </p:nvSpPr>
        <p:spPr>
          <a:xfrm>
            <a:off x="10977430" y="4804083"/>
            <a:ext cx="130533" cy="130533"/>
          </a:xfrm>
          <a:prstGeom prst="plus">
            <a:avLst>
              <a:gd name="adj" fmla="val 356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eft Brace 36">
            <a:extLst>
              <a:ext uri="{FF2B5EF4-FFF2-40B4-BE49-F238E27FC236}">
                <a16:creationId xmlns:a16="http://schemas.microsoft.com/office/drawing/2014/main" id="{05B7249C-C345-F245-A1EE-31C3D747B3ED}"/>
              </a:ext>
            </a:extLst>
          </p:cNvPr>
          <p:cNvSpPr/>
          <p:nvPr/>
        </p:nvSpPr>
        <p:spPr>
          <a:xfrm>
            <a:off x="7779134" y="1473837"/>
            <a:ext cx="2759587" cy="1246909"/>
          </a:xfrm>
          <a:prstGeom prst="leftBrace">
            <a:avLst>
              <a:gd name="adj1" fmla="val 827"/>
              <a:gd name="adj2" fmla="val 76575"/>
            </a:avLst>
          </a:prstGeom>
          <a:ln w="38100">
            <a:solidFill>
              <a:srgbClr val="4E8F3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Left Brace 37">
            <a:extLst>
              <a:ext uri="{FF2B5EF4-FFF2-40B4-BE49-F238E27FC236}">
                <a16:creationId xmlns:a16="http://schemas.microsoft.com/office/drawing/2014/main" id="{6D4D52DD-1F5E-DD4D-BBF1-CEA6C0505A6F}"/>
              </a:ext>
            </a:extLst>
          </p:cNvPr>
          <p:cNvSpPr/>
          <p:nvPr/>
        </p:nvSpPr>
        <p:spPr>
          <a:xfrm rot="10800000">
            <a:off x="7876508" y="2697908"/>
            <a:ext cx="1850898" cy="2748313"/>
          </a:xfrm>
          <a:prstGeom prst="leftBrace">
            <a:avLst>
              <a:gd name="adj1" fmla="val 827"/>
              <a:gd name="adj2" fmla="val 35238"/>
            </a:avLst>
          </a:prstGeom>
          <a:ln w="381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a:extLst>
              <a:ext uri="{FF2B5EF4-FFF2-40B4-BE49-F238E27FC236}">
                <a16:creationId xmlns:a16="http://schemas.microsoft.com/office/drawing/2014/main" id="{FB1EBC9F-60F7-B143-896D-0CDC07D185E7}"/>
              </a:ext>
            </a:extLst>
          </p:cNvPr>
          <p:cNvSpPr/>
          <p:nvPr/>
        </p:nvSpPr>
        <p:spPr>
          <a:xfrm>
            <a:off x="9175979" y="3531384"/>
            <a:ext cx="1371541" cy="2043398"/>
          </a:xfrm>
          <a:prstGeom prst="leftBrace">
            <a:avLst>
              <a:gd name="adj1" fmla="val 827"/>
              <a:gd name="adj2" fmla="val 46086"/>
            </a:avLst>
          </a:prstGeom>
          <a:ln w="38100">
            <a:solidFill>
              <a:schemeClr val="accent4">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7E4F404F-C280-584C-82D9-651F63598B9C}"/>
              </a:ext>
            </a:extLst>
          </p:cNvPr>
          <p:cNvSpPr txBox="1"/>
          <p:nvPr/>
        </p:nvSpPr>
        <p:spPr>
          <a:xfrm>
            <a:off x="245601" y="1187473"/>
            <a:ext cx="3322704" cy="369332"/>
          </a:xfrm>
          <a:prstGeom prst="rect">
            <a:avLst/>
          </a:prstGeom>
          <a:noFill/>
        </p:spPr>
        <p:txBody>
          <a:bodyPr wrap="none" rtlCol="0">
            <a:spAutoFit/>
          </a:bodyPr>
          <a:lstStyle/>
          <a:p>
            <a:r>
              <a:rPr lang="en-US" dirty="0"/>
              <a:t>How regressions handle the data:</a:t>
            </a:r>
          </a:p>
        </p:txBody>
      </p:sp>
      <p:sp>
        <p:nvSpPr>
          <p:cNvPr id="40" name="TextBox 39">
            <a:extLst>
              <a:ext uri="{FF2B5EF4-FFF2-40B4-BE49-F238E27FC236}">
                <a16:creationId xmlns:a16="http://schemas.microsoft.com/office/drawing/2014/main" id="{8DC127B4-737F-EB43-A585-122B06DFD3BC}"/>
              </a:ext>
            </a:extLst>
          </p:cNvPr>
          <p:cNvSpPr txBox="1"/>
          <p:nvPr/>
        </p:nvSpPr>
        <p:spPr>
          <a:xfrm>
            <a:off x="5948569" y="1198358"/>
            <a:ext cx="3158813" cy="369332"/>
          </a:xfrm>
          <a:prstGeom prst="rect">
            <a:avLst/>
          </a:prstGeom>
          <a:noFill/>
        </p:spPr>
        <p:txBody>
          <a:bodyPr wrap="none" rtlCol="0">
            <a:spAutoFit/>
          </a:bodyPr>
          <a:lstStyle/>
          <a:p>
            <a:r>
              <a:rPr lang="en-US" dirty="0"/>
              <a:t>How the data actually functions</a:t>
            </a:r>
          </a:p>
        </p:txBody>
      </p:sp>
    </p:spTree>
    <p:extLst>
      <p:ext uri="{BB962C8B-B14F-4D97-AF65-F5344CB8AC3E}">
        <p14:creationId xmlns:p14="http://schemas.microsoft.com/office/powerpoint/2010/main" val="153218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EC7D-5984-FB4F-B270-951AA5C784AE}"/>
              </a:ext>
            </a:extLst>
          </p:cNvPr>
          <p:cNvSpPr>
            <a:spLocks noGrp="1"/>
          </p:cNvSpPr>
          <p:nvPr>
            <p:ph type="title"/>
          </p:nvPr>
        </p:nvSpPr>
        <p:spPr/>
        <p:txBody>
          <a:bodyPr/>
          <a:lstStyle/>
          <a:p>
            <a:r>
              <a:rPr lang="en-US" dirty="0"/>
              <a:t>Factor analysis</a:t>
            </a:r>
          </a:p>
        </p:txBody>
      </p:sp>
      <p:pic>
        <p:nvPicPr>
          <p:cNvPr id="4" name="Picture 3">
            <a:extLst>
              <a:ext uri="{FF2B5EF4-FFF2-40B4-BE49-F238E27FC236}">
                <a16:creationId xmlns:a16="http://schemas.microsoft.com/office/drawing/2014/main" id="{3F5D2803-F740-0E4D-827C-BEC66DDFB866}"/>
              </a:ext>
            </a:extLst>
          </p:cNvPr>
          <p:cNvPicPr>
            <a:picLocks noChangeAspect="1"/>
          </p:cNvPicPr>
          <p:nvPr/>
        </p:nvPicPr>
        <p:blipFill>
          <a:blip r:embed="rId2">
            <a:clrChange>
              <a:clrFrom>
                <a:srgbClr val="FFFFFF"/>
              </a:clrFrom>
              <a:clrTo>
                <a:srgbClr val="FFFFFF">
                  <a:alpha val="0"/>
                </a:srgbClr>
              </a:clrTo>
            </a:clrChange>
            <a:grayscl/>
          </a:blip>
          <a:stretch>
            <a:fillRect/>
          </a:stretch>
        </p:blipFill>
        <p:spPr>
          <a:xfrm>
            <a:off x="451202" y="2606650"/>
            <a:ext cx="4820854" cy="4114825"/>
          </a:xfrm>
          <a:prstGeom prst="rect">
            <a:avLst/>
          </a:prstGeom>
        </p:spPr>
      </p:pic>
      <p:pic>
        <p:nvPicPr>
          <p:cNvPr id="39" name="Picture 38">
            <a:extLst>
              <a:ext uri="{FF2B5EF4-FFF2-40B4-BE49-F238E27FC236}">
                <a16:creationId xmlns:a16="http://schemas.microsoft.com/office/drawing/2014/main" id="{F51ED39B-E083-044C-914A-0873822A61CE}"/>
              </a:ext>
            </a:extLst>
          </p:cNvPr>
          <p:cNvPicPr>
            <a:picLocks noChangeAspect="1"/>
          </p:cNvPicPr>
          <p:nvPr/>
        </p:nvPicPr>
        <p:blipFill>
          <a:blip r:embed="rId3"/>
          <a:stretch>
            <a:fillRect/>
          </a:stretch>
        </p:blipFill>
        <p:spPr>
          <a:xfrm>
            <a:off x="6919946" y="3618602"/>
            <a:ext cx="4059104" cy="3102873"/>
          </a:xfrm>
          <a:prstGeom prst="rect">
            <a:avLst/>
          </a:prstGeom>
        </p:spPr>
      </p:pic>
      <p:sp>
        <p:nvSpPr>
          <p:cNvPr id="5" name="Rectangle 4">
            <a:extLst>
              <a:ext uri="{FF2B5EF4-FFF2-40B4-BE49-F238E27FC236}">
                <a16:creationId xmlns:a16="http://schemas.microsoft.com/office/drawing/2014/main" id="{FA8AA75F-FC8F-6A43-920D-E9EC81B056E7}"/>
              </a:ext>
            </a:extLst>
          </p:cNvPr>
          <p:cNvSpPr/>
          <p:nvPr/>
        </p:nvSpPr>
        <p:spPr>
          <a:xfrm>
            <a:off x="251999" y="1369993"/>
            <a:ext cx="2490105" cy="646331"/>
          </a:xfrm>
          <a:prstGeom prst="rect">
            <a:avLst/>
          </a:prstGeom>
        </p:spPr>
        <p:txBody>
          <a:bodyPr wrap="none">
            <a:spAutoFit/>
          </a:bodyPr>
          <a:lstStyle/>
          <a:p>
            <a:r>
              <a:rPr lang="en-US" sz="3600" dirty="0">
                <a:solidFill>
                  <a:schemeClr val="accent2"/>
                </a:solidFill>
                <a:latin typeface="+mj-lt"/>
              </a:rPr>
              <a:t>Y = </a:t>
            </a:r>
            <a:r>
              <a:rPr lang="en-US" sz="3600" dirty="0" err="1">
                <a:solidFill>
                  <a:schemeClr val="accent2"/>
                </a:solidFill>
                <a:latin typeface="+mj-lt"/>
              </a:rPr>
              <a:t>mx+b</a:t>
            </a:r>
            <a:r>
              <a:rPr lang="en-US" sz="3600" dirty="0">
                <a:solidFill>
                  <a:schemeClr val="accent2"/>
                </a:solidFill>
                <a:latin typeface="+mj-lt"/>
              </a:rPr>
              <a:t>; R</a:t>
            </a:r>
            <a:r>
              <a:rPr lang="en-US" sz="3600" baseline="30000" dirty="0">
                <a:solidFill>
                  <a:schemeClr val="accent2"/>
                </a:solidFill>
                <a:latin typeface="+mj-lt"/>
              </a:rPr>
              <a:t>2</a:t>
            </a:r>
            <a:endParaRPr lang="en-US" sz="3600" dirty="0">
              <a:solidFill>
                <a:schemeClr val="accent2"/>
              </a:solidFill>
              <a:latin typeface="+mj-lt"/>
            </a:endParaRPr>
          </a:p>
        </p:txBody>
      </p:sp>
      <p:sp>
        <p:nvSpPr>
          <p:cNvPr id="7" name="Rectangle 6">
            <a:extLst>
              <a:ext uri="{FF2B5EF4-FFF2-40B4-BE49-F238E27FC236}">
                <a16:creationId xmlns:a16="http://schemas.microsoft.com/office/drawing/2014/main" id="{AC9D33AD-03B2-304E-9337-E69423F74B22}"/>
              </a:ext>
            </a:extLst>
          </p:cNvPr>
          <p:cNvSpPr/>
          <p:nvPr/>
        </p:nvSpPr>
        <p:spPr>
          <a:xfrm>
            <a:off x="3232265" y="945595"/>
            <a:ext cx="2490105" cy="646331"/>
          </a:xfrm>
          <a:prstGeom prst="rect">
            <a:avLst/>
          </a:prstGeom>
        </p:spPr>
        <p:txBody>
          <a:bodyPr wrap="none">
            <a:spAutoFit/>
          </a:bodyPr>
          <a:lstStyle/>
          <a:p>
            <a:r>
              <a:rPr lang="en-US" sz="3600" dirty="0">
                <a:solidFill>
                  <a:schemeClr val="accent1"/>
                </a:solidFill>
                <a:latin typeface="+mj-lt"/>
              </a:rPr>
              <a:t>Y = </a:t>
            </a:r>
            <a:r>
              <a:rPr lang="en-US" sz="3600" dirty="0" err="1">
                <a:solidFill>
                  <a:schemeClr val="accent1"/>
                </a:solidFill>
                <a:latin typeface="+mj-lt"/>
              </a:rPr>
              <a:t>mx+b</a:t>
            </a:r>
            <a:r>
              <a:rPr lang="en-US" sz="3600" dirty="0">
                <a:solidFill>
                  <a:schemeClr val="accent1"/>
                </a:solidFill>
                <a:latin typeface="+mj-lt"/>
              </a:rPr>
              <a:t>; R</a:t>
            </a:r>
            <a:r>
              <a:rPr lang="en-US" sz="3600" baseline="30000" dirty="0">
                <a:solidFill>
                  <a:schemeClr val="accent1"/>
                </a:solidFill>
                <a:latin typeface="+mj-lt"/>
              </a:rPr>
              <a:t>2</a:t>
            </a:r>
            <a:endParaRPr lang="en-US" sz="3600" dirty="0">
              <a:solidFill>
                <a:schemeClr val="accent1"/>
              </a:solidFill>
              <a:latin typeface="+mj-lt"/>
            </a:endParaRPr>
          </a:p>
        </p:txBody>
      </p:sp>
      <p:sp>
        <p:nvSpPr>
          <p:cNvPr id="8" name="Rectangle 7">
            <a:extLst>
              <a:ext uri="{FF2B5EF4-FFF2-40B4-BE49-F238E27FC236}">
                <a16:creationId xmlns:a16="http://schemas.microsoft.com/office/drawing/2014/main" id="{4C187BB4-932C-CB42-B25F-CF04A5258F2D}"/>
              </a:ext>
            </a:extLst>
          </p:cNvPr>
          <p:cNvSpPr/>
          <p:nvPr/>
        </p:nvSpPr>
        <p:spPr>
          <a:xfrm>
            <a:off x="451202" y="2247774"/>
            <a:ext cx="2490105" cy="646331"/>
          </a:xfrm>
          <a:prstGeom prst="rect">
            <a:avLst/>
          </a:prstGeom>
        </p:spPr>
        <p:txBody>
          <a:bodyPr wrap="none">
            <a:spAutoFit/>
          </a:bodyPr>
          <a:lstStyle/>
          <a:p>
            <a:r>
              <a:rPr lang="en-US" sz="3600" dirty="0">
                <a:solidFill>
                  <a:schemeClr val="accent1"/>
                </a:solidFill>
                <a:latin typeface="+mj-lt"/>
              </a:rPr>
              <a:t>Y = </a:t>
            </a:r>
            <a:r>
              <a:rPr lang="en-US" sz="3600" dirty="0" err="1">
                <a:solidFill>
                  <a:schemeClr val="accent1"/>
                </a:solidFill>
                <a:latin typeface="+mj-lt"/>
              </a:rPr>
              <a:t>mx+b</a:t>
            </a:r>
            <a:r>
              <a:rPr lang="en-US" sz="3600" dirty="0">
                <a:solidFill>
                  <a:schemeClr val="accent1"/>
                </a:solidFill>
                <a:latin typeface="+mj-lt"/>
              </a:rPr>
              <a:t>; R</a:t>
            </a:r>
            <a:r>
              <a:rPr lang="en-US" sz="3600" baseline="30000" dirty="0">
                <a:solidFill>
                  <a:schemeClr val="accent1"/>
                </a:solidFill>
                <a:latin typeface="+mj-lt"/>
              </a:rPr>
              <a:t>2</a:t>
            </a:r>
            <a:endParaRPr lang="en-US" sz="3600" dirty="0">
              <a:solidFill>
                <a:schemeClr val="accent1"/>
              </a:solidFill>
              <a:latin typeface="+mj-lt"/>
            </a:endParaRPr>
          </a:p>
        </p:txBody>
      </p:sp>
      <p:sp>
        <p:nvSpPr>
          <p:cNvPr id="9" name="Rectangle 8">
            <a:extLst>
              <a:ext uri="{FF2B5EF4-FFF2-40B4-BE49-F238E27FC236}">
                <a16:creationId xmlns:a16="http://schemas.microsoft.com/office/drawing/2014/main" id="{A200F5A4-31FA-284D-A4E0-3B6C6C6DC630}"/>
              </a:ext>
            </a:extLst>
          </p:cNvPr>
          <p:cNvSpPr/>
          <p:nvPr/>
        </p:nvSpPr>
        <p:spPr>
          <a:xfrm>
            <a:off x="2861629" y="1644059"/>
            <a:ext cx="2490105" cy="646331"/>
          </a:xfrm>
          <a:prstGeom prst="rect">
            <a:avLst/>
          </a:prstGeom>
        </p:spPr>
        <p:txBody>
          <a:bodyPr wrap="none">
            <a:spAutoFit/>
          </a:bodyPr>
          <a:lstStyle/>
          <a:p>
            <a:r>
              <a:rPr lang="en-US" sz="3600" dirty="0">
                <a:solidFill>
                  <a:schemeClr val="accent6"/>
                </a:solidFill>
                <a:latin typeface="+mj-lt"/>
              </a:rPr>
              <a:t>Y = </a:t>
            </a:r>
            <a:r>
              <a:rPr lang="en-US" sz="3600" dirty="0" err="1">
                <a:solidFill>
                  <a:schemeClr val="accent6"/>
                </a:solidFill>
                <a:latin typeface="+mj-lt"/>
              </a:rPr>
              <a:t>mx+b</a:t>
            </a:r>
            <a:r>
              <a:rPr lang="en-US" sz="3600" dirty="0">
                <a:solidFill>
                  <a:schemeClr val="accent6"/>
                </a:solidFill>
                <a:latin typeface="+mj-lt"/>
              </a:rPr>
              <a:t>; R</a:t>
            </a:r>
            <a:r>
              <a:rPr lang="en-US" sz="3600" baseline="30000" dirty="0">
                <a:solidFill>
                  <a:schemeClr val="accent6"/>
                </a:solidFill>
                <a:latin typeface="+mj-lt"/>
              </a:rPr>
              <a:t>2</a:t>
            </a:r>
            <a:endParaRPr lang="en-US" sz="3600" dirty="0">
              <a:solidFill>
                <a:schemeClr val="accent6"/>
              </a:solidFill>
              <a:latin typeface="+mj-lt"/>
            </a:endParaRPr>
          </a:p>
        </p:txBody>
      </p:sp>
      <p:sp>
        <p:nvSpPr>
          <p:cNvPr id="10" name="Rectangle 9">
            <a:extLst>
              <a:ext uri="{FF2B5EF4-FFF2-40B4-BE49-F238E27FC236}">
                <a16:creationId xmlns:a16="http://schemas.microsoft.com/office/drawing/2014/main" id="{EC7B3759-5ABF-6C4E-95E5-5D17B28C73E5}"/>
              </a:ext>
            </a:extLst>
          </p:cNvPr>
          <p:cNvSpPr/>
          <p:nvPr/>
        </p:nvSpPr>
        <p:spPr>
          <a:xfrm>
            <a:off x="3327295" y="2473792"/>
            <a:ext cx="2490105" cy="646331"/>
          </a:xfrm>
          <a:prstGeom prst="rect">
            <a:avLst/>
          </a:prstGeom>
        </p:spPr>
        <p:txBody>
          <a:bodyPr wrap="none">
            <a:spAutoFit/>
          </a:bodyPr>
          <a:lstStyle/>
          <a:p>
            <a:r>
              <a:rPr lang="en-US" sz="3600" dirty="0">
                <a:solidFill>
                  <a:schemeClr val="accent2"/>
                </a:solidFill>
                <a:latin typeface="+mj-lt"/>
              </a:rPr>
              <a:t>Y = </a:t>
            </a:r>
            <a:r>
              <a:rPr lang="en-US" sz="3600" dirty="0" err="1">
                <a:solidFill>
                  <a:schemeClr val="accent2"/>
                </a:solidFill>
                <a:latin typeface="+mj-lt"/>
              </a:rPr>
              <a:t>mx+b</a:t>
            </a:r>
            <a:r>
              <a:rPr lang="en-US" sz="3600" dirty="0">
                <a:solidFill>
                  <a:schemeClr val="accent2"/>
                </a:solidFill>
                <a:latin typeface="+mj-lt"/>
              </a:rPr>
              <a:t>; R</a:t>
            </a:r>
            <a:r>
              <a:rPr lang="en-US" sz="3600" baseline="30000" dirty="0">
                <a:solidFill>
                  <a:schemeClr val="accent2"/>
                </a:solidFill>
                <a:latin typeface="+mj-lt"/>
              </a:rPr>
              <a:t>2</a:t>
            </a:r>
            <a:endParaRPr lang="en-US" sz="3600" dirty="0">
              <a:solidFill>
                <a:schemeClr val="accent2"/>
              </a:solidFill>
              <a:latin typeface="+mj-lt"/>
            </a:endParaRPr>
          </a:p>
        </p:txBody>
      </p:sp>
      <p:pic>
        <p:nvPicPr>
          <p:cNvPr id="6" name="Picture 5">
            <a:extLst>
              <a:ext uri="{FF2B5EF4-FFF2-40B4-BE49-F238E27FC236}">
                <a16:creationId xmlns:a16="http://schemas.microsoft.com/office/drawing/2014/main" id="{F12B2190-2A66-9C4F-8AB0-4BBA7E3966E7}"/>
              </a:ext>
            </a:extLst>
          </p:cNvPr>
          <p:cNvPicPr>
            <a:picLocks noChangeAspect="1"/>
          </p:cNvPicPr>
          <p:nvPr/>
        </p:nvPicPr>
        <p:blipFill>
          <a:blip r:embed="rId4"/>
          <a:stretch>
            <a:fillRect/>
          </a:stretch>
        </p:blipFill>
        <p:spPr>
          <a:xfrm>
            <a:off x="6840268" y="1185490"/>
            <a:ext cx="4419600" cy="1104900"/>
          </a:xfrm>
          <a:prstGeom prst="rect">
            <a:avLst/>
          </a:prstGeom>
        </p:spPr>
      </p:pic>
      <p:pic>
        <p:nvPicPr>
          <p:cNvPr id="11" name="Picture 10">
            <a:extLst>
              <a:ext uri="{FF2B5EF4-FFF2-40B4-BE49-F238E27FC236}">
                <a16:creationId xmlns:a16="http://schemas.microsoft.com/office/drawing/2014/main" id="{B2D8BC7E-CB31-AB42-BB3F-95D9644D52D4}"/>
              </a:ext>
            </a:extLst>
          </p:cNvPr>
          <p:cNvPicPr>
            <a:picLocks noChangeAspect="1"/>
          </p:cNvPicPr>
          <p:nvPr/>
        </p:nvPicPr>
        <p:blipFill>
          <a:blip r:embed="rId5"/>
          <a:stretch>
            <a:fillRect/>
          </a:stretch>
        </p:blipFill>
        <p:spPr>
          <a:xfrm>
            <a:off x="7869998" y="2747682"/>
            <a:ext cx="2159000" cy="571500"/>
          </a:xfrm>
          <a:prstGeom prst="rect">
            <a:avLst/>
          </a:prstGeom>
        </p:spPr>
      </p:pic>
    </p:spTree>
    <p:extLst>
      <p:ext uri="{BB962C8B-B14F-4D97-AF65-F5344CB8AC3E}">
        <p14:creationId xmlns:p14="http://schemas.microsoft.com/office/powerpoint/2010/main" val="288353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9DFD-B11D-564D-B894-77EC23B803B3}"/>
              </a:ext>
            </a:extLst>
          </p:cNvPr>
          <p:cNvSpPr>
            <a:spLocks noGrp="1"/>
          </p:cNvSpPr>
          <p:nvPr>
            <p:ph type="title"/>
          </p:nvPr>
        </p:nvSpPr>
        <p:spPr/>
        <p:txBody>
          <a:bodyPr/>
          <a:lstStyle/>
          <a:p>
            <a:r>
              <a:rPr lang="en-US" dirty="0"/>
              <a:t>Factor analysis example in python</a:t>
            </a:r>
          </a:p>
        </p:txBody>
      </p:sp>
      <p:sp>
        <p:nvSpPr>
          <p:cNvPr id="3" name="Content Placeholder 2">
            <a:extLst>
              <a:ext uri="{FF2B5EF4-FFF2-40B4-BE49-F238E27FC236}">
                <a16:creationId xmlns:a16="http://schemas.microsoft.com/office/drawing/2014/main" id="{A399CD47-D18E-4242-96B8-5659050B53E0}"/>
              </a:ext>
            </a:extLst>
          </p:cNvPr>
          <p:cNvSpPr>
            <a:spLocks noGrp="1"/>
          </p:cNvSpPr>
          <p:nvPr>
            <p:ph idx="1"/>
          </p:nvPr>
        </p:nvSpPr>
        <p:spPr/>
        <p:txBody>
          <a:bodyPr/>
          <a:lstStyle/>
          <a:p>
            <a:pPr marL="0" indent="0">
              <a:buNone/>
            </a:pPr>
            <a:r>
              <a:rPr lang="en-US" dirty="0"/>
              <a:t>Example in python:</a:t>
            </a:r>
          </a:p>
          <a:p>
            <a:pPr marL="0" indent="0">
              <a:buNone/>
            </a:pPr>
            <a:r>
              <a:rPr lang="en-US" dirty="0">
                <a:hlinkClick r:id="rId2"/>
              </a:rPr>
              <a:t>https://github.com/rkn2/factorAnalysisExample/blob/master/FactorAnalysisPersonality.ipynb</a:t>
            </a:r>
            <a:endParaRPr lang="en-US" dirty="0"/>
          </a:p>
          <a:p>
            <a:pPr marL="0" indent="0">
              <a:buNone/>
            </a:pPr>
            <a:endParaRPr lang="en-US" dirty="0"/>
          </a:p>
          <a:p>
            <a:pPr marL="0" indent="0">
              <a:buNone/>
            </a:pPr>
            <a:r>
              <a:rPr lang="en-US" dirty="0"/>
              <a:t>Application to case study data:</a:t>
            </a:r>
          </a:p>
          <a:p>
            <a:pPr marL="0" indent="0">
              <a:buNone/>
            </a:pPr>
            <a:r>
              <a:rPr lang="en-US" dirty="0">
                <a:hlinkClick r:id="rId3"/>
              </a:rPr>
              <a:t>https://github.com/rkn2/factorAnalysisExample/blob/master/FactorAnalysis.ipynb</a:t>
            </a:r>
            <a:endParaRPr lang="en-US" dirty="0"/>
          </a:p>
          <a:p>
            <a:pPr marL="0" indent="0">
              <a:buNone/>
            </a:pPr>
            <a:endParaRPr lang="en-US" b="1" dirty="0"/>
          </a:p>
        </p:txBody>
      </p:sp>
    </p:spTree>
    <p:extLst>
      <p:ext uri="{BB962C8B-B14F-4D97-AF65-F5344CB8AC3E}">
        <p14:creationId xmlns:p14="http://schemas.microsoft.com/office/powerpoint/2010/main" val="3130263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F6CB2-82E8-C94B-8780-5F53E798DDFA}"/>
              </a:ext>
            </a:extLst>
          </p:cNvPr>
          <p:cNvSpPr>
            <a:spLocks noGrp="1"/>
          </p:cNvSpPr>
          <p:nvPr>
            <p:ph type="title"/>
          </p:nvPr>
        </p:nvSpPr>
        <p:spPr/>
        <p:txBody>
          <a:bodyPr>
            <a:normAutofit/>
          </a:bodyPr>
          <a:lstStyle/>
          <a:p>
            <a:r>
              <a:rPr lang="en-US" dirty="0"/>
              <a:t>Exercise: Factor analysis and your systems diagrams</a:t>
            </a:r>
          </a:p>
        </p:txBody>
      </p:sp>
      <p:sp>
        <p:nvSpPr>
          <p:cNvPr id="3" name="Content Placeholder 2">
            <a:extLst>
              <a:ext uri="{FF2B5EF4-FFF2-40B4-BE49-F238E27FC236}">
                <a16:creationId xmlns:a16="http://schemas.microsoft.com/office/drawing/2014/main" id="{4906EB30-62AB-7D4A-9EC7-D815EAB10DF1}"/>
              </a:ext>
            </a:extLst>
          </p:cNvPr>
          <p:cNvSpPr>
            <a:spLocks noGrp="1"/>
          </p:cNvSpPr>
          <p:nvPr>
            <p:ph idx="1"/>
          </p:nvPr>
        </p:nvSpPr>
        <p:spPr>
          <a:xfrm>
            <a:off x="4434348" y="1135626"/>
            <a:ext cx="7669162" cy="5496357"/>
          </a:xfrm>
        </p:spPr>
        <p:txBody>
          <a:bodyPr>
            <a:normAutofit/>
          </a:bodyPr>
          <a:lstStyle/>
          <a:p>
            <a:r>
              <a:rPr lang="en-US" dirty="0"/>
              <a:t>How do we represent things that could be working together in your systems diagram?</a:t>
            </a:r>
          </a:p>
          <a:p>
            <a:pPr lvl="1"/>
            <a:r>
              <a:rPr lang="en-US" dirty="0"/>
              <a:t>Reinforcing and balancing feedback loops</a:t>
            </a:r>
          </a:p>
          <a:p>
            <a:r>
              <a:rPr lang="en-US" dirty="0"/>
              <a:t>What could be functioning together in your diagram?</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6DA65854-6397-EC4D-ACEE-2AD9965A48F9}"/>
              </a:ext>
            </a:extLst>
          </p:cNvPr>
          <p:cNvPicPr>
            <a:picLocks noChangeAspect="1"/>
          </p:cNvPicPr>
          <p:nvPr/>
        </p:nvPicPr>
        <p:blipFill>
          <a:blip r:embed="rId2"/>
          <a:stretch>
            <a:fillRect/>
          </a:stretch>
        </p:blipFill>
        <p:spPr>
          <a:xfrm>
            <a:off x="0" y="1480756"/>
            <a:ext cx="4357493" cy="4231785"/>
          </a:xfrm>
          <a:prstGeom prst="rect">
            <a:avLst/>
          </a:prstGeom>
        </p:spPr>
      </p:pic>
      <p:pic>
        <p:nvPicPr>
          <p:cNvPr id="5" name="Picture 4">
            <a:extLst>
              <a:ext uri="{FF2B5EF4-FFF2-40B4-BE49-F238E27FC236}">
                <a16:creationId xmlns:a16="http://schemas.microsoft.com/office/drawing/2014/main" id="{4DC22A94-B20B-C34F-8454-C9696FE3130F}"/>
              </a:ext>
            </a:extLst>
          </p:cNvPr>
          <p:cNvPicPr>
            <a:picLocks noChangeAspect="1"/>
          </p:cNvPicPr>
          <p:nvPr/>
        </p:nvPicPr>
        <p:blipFill>
          <a:blip r:embed="rId3"/>
          <a:stretch>
            <a:fillRect/>
          </a:stretch>
        </p:blipFill>
        <p:spPr>
          <a:xfrm>
            <a:off x="4836583" y="3883804"/>
            <a:ext cx="6424084" cy="2796641"/>
          </a:xfrm>
          <a:prstGeom prst="rect">
            <a:avLst/>
          </a:prstGeom>
        </p:spPr>
      </p:pic>
    </p:spTree>
    <p:extLst>
      <p:ext uri="{BB962C8B-B14F-4D97-AF65-F5344CB8AC3E}">
        <p14:creationId xmlns:p14="http://schemas.microsoft.com/office/powerpoint/2010/main" val="27976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raphic 81" descr="Schoolhouse">
            <a:extLst>
              <a:ext uri="{FF2B5EF4-FFF2-40B4-BE49-F238E27FC236}">
                <a16:creationId xmlns:a16="http://schemas.microsoft.com/office/drawing/2014/main" id="{C6D66660-BB06-074E-97BE-7BFA9A3E26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27895" y="3828561"/>
            <a:ext cx="1057886" cy="1057886"/>
          </a:xfrm>
          <a:prstGeom prst="rect">
            <a:avLst/>
          </a:prstGeom>
        </p:spPr>
      </p:pic>
      <p:grpSp>
        <p:nvGrpSpPr>
          <p:cNvPr id="61" name="Group 60">
            <a:extLst>
              <a:ext uri="{FF2B5EF4-FFF2-40B4-BE49-F238E27FC236}">
                <a16:creationId xmlns:a16="http://schemas.microsoft.com/office/drawing/2014/main" id="{DE928F78-FA65-134E-9BA9-85AC47819072}"/>
              </a:ext>
            </a:extLst>
          </p:cNvPr>
          <p:cNvGrpSpPr/>
          <p:nvPr/>
        </p:nvGrpSpPr>
        <p:grpSpPr>
          <a:xfrm>
            <a:off x="8767842" y="1325234"/>
            <a:ext cx="3198551" cy="2574391"/>
            <a:chOff x="7041218" y="2406735"/>
            <a:chExt cx="3198551" cy="2574391"/>
          </a:xfrm>
        </p:grpSpPr>
        <p:pic>
          <p:nvPicPr>
            <p:cNvPr id="92" name="Picture 91">
              <a:extLst>
                <a:ext uri="{FF2B5EF4-FFF2-40B4-BE49-F238E27FC236}">
                  <a16:creationId xmlns:a16="http://schemas.microsoft.com/office/drawing/2014/main" id="{45E4DE42-6054-F14F-A68B-F0BE63B69C7A}"/>
                </a:ext>
              </a:extLst>
            </p:cNvPr>
            <p:cNvPicPr>
              <a:picLocks noChangeAspect="1"/>
            </p:cNvPicPr>
            <p:nvPr/>
          </p:nvPicPr>
          <p:blipFill rotWithShape="1">
            <a:blip r:embed="rId4">
              <a:duotone>
                <a:schemeClr val="accent1">
                  <a:shade val="45000"/>
                  <a:satMod val="135000"/>
                </a:schemeClr>
                <a:prstClr val="white"/>
              </a:duotone>
            </a:blip>
            <a:srcRect b="27244"/>
            <a:stretch/>
          </p:blipFill>
          <p:spPr>
            <a:xfrm>
              <a:off x="7044423" y="2406735"/>
              <a:ext cx="3152004" cy="1935240"/>
            </a:xfrm>
            <a:prstGeom prst="rect">
              <a:avLst/>
            </a:prstGeom>
          </p:spPr>
        </p:pic>
        <p:sp>
          <p:nvSpPr>
            <p:cNvPr id="151" name="TextBox 150">
              <a:extLst>
                <a:ext uri="{FF2B5EF4-FFF2-40B4-BE49-F238E27FC236}">
                  <a16:creationId xmlns:a16="http://schemas.microsoft.com/office/drawing/2014/main" id="{37B52890-D5D3-8F4C-A7E5-F881AFE8C586}"/>
                </a:ext>
              </a:extLst>
            </p:cNvPr>
            <p:cNvSpPr txBox="1"/>
            <p:nvPr/>
          </p:nvSpPr>
          <p:spPr>
            <a:xfrm>
              <a:off x="7041218" y="4334795"/>
              <a:ext cx="3198551" cy="646331"/>
            </a:xfrm>
            <a:prstGeom prst="rect">
              <a:avLst/>
            </a:prstGeom>
            <a:noFill/>
          </p:spPr>
          <p:txBody>
            <a:bodyPr wrap="square" rtlCol="0">
              <a:spAutoFit/>
            </a:bodyPr>
            <a:lstStyle/>
            <a:p>
              <a:pPr algn="ctr"/>
              <a:r>
                <a:rPr lang="en-US" sz="3600" dirty="0">
                  <a:solidFill>
                    <a:srgbClr val="184E93"/>
                  </a:solidFill>
                  <a:latin typeface="+mj-lt"/>
                </a:rPr>
                <a:t>Digital twin</a:t>
              </a:r>
            </a:p>
          </p:txBody>
        </p:sp>
      </p:grpSp>
      <p:sp>
        <p:nvSpPr>
          <p:cNvPr id="36" name="Rounded Rectangle 35">
            <a:extLst>
              <a:ext uri="{FF2B5EF4-FFF2-40B4-BE49-F238E27FC236}">
                <a16:creationId xmlns:a16="http://schemas.microsoft.com/office/drawing/2014/main" id="{E319EB98-6920-D743-9987-7CF7CB77C5E1}"/>
              </a:ext>
            </a:extLst>
          </p:cNvPr>
          <p:cNvSpPr/>
          <p:nvPr/>
        </p:nvSpPr>
        <p:spPr>
          <a:xfrm>
            <a:off x="7483455" y="1652966"/>
            <a:ext cx="219313" cy="2136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006B18-2339-0C44-8D94-955C2B4658B3}"/>
              </a:ext>
            </a:extLst>
          </p:cNvPr>
          <p:cNvSpPr>
            <a:spLocks noGrp="1"/>
          </p:cNvSpPr>
          <p:nvPr>
            <p:ph type="title"/>
          </p:nvPr>
        </p:nvSpPr>
        <p:spPr>
          <a:xfrm>
            <a:off x="1" y="1"/>
            <a:ext cx="12192000" cy="952500"/>
          </a:xfrm>
        </p:spPr>
        <p:txBody>
          <a:bodyPr>
            <a:noAutofit/>
          </a:bodyPr>
          <a:lstStyle/>
          <a:p>
            <a:r>
              <a:rPr lang="en-US" sz="3600" dirty="0"/>
              <a:t>Working towards monitoring structural health at the urban-scale </a:t>
            </a:r>
          </a:p>
        </p:txBody>
      </p:sp>
      <p:pic>
        <p:nvPicPr>
          <p:cNvPr id="5" name="Picture 4">
            <a:extLst>
              <a:ext uri="{FF2B5EF4-FFF2-40B4-BE49-F238E27FC236}">
                <a16:creationId xmlns:a16="http://schemas.microsoft.com/office/drawing/2014/main" id="{89208C66-65A7-A641-A980-EDAEC198C47D}"/>
              </a:ext>
            </a:extLst>
          </p:cNvPr>
          <p:cNvPicPr>
            <a:picLocks noChangeAspect="1"/>
          </p:cNvPicPr>
          <p:nvPr/>
        </p:nvPicPr>
        <p:blipFill>
          <a:blip r:embed="rId5"/>
          <a:stretch>
            <a:fillRect/>
          </a:stretch>
        </p:blipFill>
        <p:spPr>
          <a:xfrm>
            <a:off x="6178937" y="1090938"/>
            <a:ext cx="1665727" cy="1665727"/>
          </a:xfrm>
          <a:prstGeom prst="rect">
            <a:avLst/>
          </a:prstGeom>
        </p:spPr>
      </p:pic>
      <p:sp>
        <p:nvSpPr>
          <p:cNvPr id="7" name="TextBox 6">
            <a:extLst>
              <a:ext uri="{FF2B5EF4-FFF2-40B4-BE49-F238E27FC236}">
                <a16:creationId xmlns:a16="http://schemas.microsoft.com/office/drawing/2014/main" id="{3F162BEB-C3BC-394D-BF87-CE3C8D040B5B}"/>
              </a:ext>
            </a:extLst>
          </p:cNvPr>
          <p:cNvSpPr txBox="1"/>
          <p:nvPr/>
        </p:nvSpPr>
        <p:spPr>
          <a:xfrm>
            <a:off x="5223415" y="1476284"/>
            <a:ext cx="1028167" cy="830997"/>
          </a:xfrm>
          <a:prstGeom prst="rect">
            <a:avLst/>
          </a:prstGeom>
          <a:noFill/>
        </p:spPr>
        <p:txBody>
          <a:bodyPr wrap="none" rtlCol="0">
            <a:spAutoFit/>
          </a:bodyPr>
          <a:lstStyle/>
          <a:p>
            <a:r>
              <a:rPr lang="en-US" sz="2400" dirty="0">
                <a:latin typeface="+mj-lt"/>
              </a:rPr>
              <a:t>Digital </a:t>
            </a:r>
          </a:p>
          <a:p>
            <a:r>
              <a:rPr lang="en-US" sz="2400" dirty="0">
                <a:latin typeface="+mj-lt"/>
              </a:rPr>
              <a:t>replica</a:t>
            </a:r>
          </a:p>
        </p:txBody>
      </p:sp>
      <p:sp>
        <p:nvSpPr>
          <p:cNvPr id="23" name="TextBox 22">
            <a:extLst>
              <a:ext uri="{FF2B5EF4-FFF2-40B4-BE49-F238E27FC236}">
                <a16:creationId xmlns:a16="http://schemas.microsoft.com/office/drawing/2014/main" id="{AD18495A-63A1-6B4D-8EC0-11D1BCD62731}"/>
              </a:ext>
            </a:extLst>
          </p:cNvPr>
          <p:cNvSpPr txBox="1"/>
          <p:nvPr/>
        </p:nvSpPr>
        <p:spPr>
          <a:xfrm>
            <a:off x="7728020" y="1478142"/>
            <a:ext cx="1874488" cy="830997"/>
          </a:xfrm>
          <a:prstGeom prst="rect">
            <a:avLst/>
          </a:prstGeom>
          <a:noFill/>
        </p:spPr>
        <p:txBody>
          <a:bodyPr wrap="none" rtlCol="0">
            <a:spAutoFit/>
          </a:bodyPr>
          <a:lstStyle/>
          <a:p>
            <a:r>
              <a:rPr lang="en-US" sz="2400" dirty="0">
                <a:latin typeface="+mj-lt"/>
              </a:rPr>
              <a:t>Physical</a:t>
            </a:r>
          </a:p>
          <a:p>
            <a:r>
              <a:rPr lang="en-US" sz="2400" dirty="0">
                <a:latin typeface="+mj-lt"/>
              </a:rPr>
              <a:t>infrastructure</a:t>
            </a:r>
          </a:p>
        </p:txBody>
      </p:sp>
      <p:pic>
        <p:nvPicPr>
          <p:cNvPr id="8" name="Picture 7">
            <a:extLst>
              <a:ext uri="{FF2B5EF4-FFF2-40B4-BE49-F238E27FC236}">
                <a16:creationId xmlns:a16="http://schemas.microsoft.com/office/drawing/2014/main" id="{A0DFA9F6-32FA-D74A-AF98-2D2381988A26}"/>
              </a:ext>
            </a:extLst>
          </p:cNvPr>
          <p:cNvPicPr>
            <a:picLocks noChangeAspect="1"/>
          </p:cNvPicPr>
          <p:nvPr/>
        </p:nvPicPr>
        <p:blipFill>
          <a:blip r:embed="rId6">
            <a:duotone>
              <a:schemeClr val="accent6">
                <a:shade val="45000"/>
                <a:satMod val="135000"/>
              </a:schemeClr>
              <a:prstClr val="white"/>
            </a:duotone>
          </a:blip>
          <a:stretch>
            <a:fillRect/>
          </a:stretch>
        </p:blipFill>
        <p:spPr>
          <a:xfrm>
            <a:off x="6774100" y="4265062"/>
            <a:ext cx="1577141" cy="1577141"/>
          </a:xfrm>
          <a:prstGeom prst="rect">
            <a:avLst/>
          </a:prstGeom>
        </p:spPr>
      </p:pic>
      <p:pic>
        <p:nvPicPr>
          <p:cNvPr id="9" name="Picture 8">
            <a:extLst>
              <a:ext uri="{FF2B5EF4-FFF2-40B4-BE49-F238E27FC236}">
                <a16:creationId xmlns:a16="http://schemas.microsoft.com/office/drawing/2014/main" id="{AAA20B87-03BC-2B40-A572-E874234A328F}"/>
              </a:ext>
            </a:extLst>
          </p:cNvPr>
          <p:cNvPicPr>
            <a:picLocks noChangeAspect="1"/>
          </p:cNvPicPr>
          <p:nvPr/>
        </p:nvPicPr>
        <p:blipFill>
          <a:blip r:embed="rId7">
            <a:duotone>
              <a:schemeClr val="accent4">
                <a:shade val="45000"/>
                <a:satMod val="135000"/>
              </a:schemeClr>
              <a:prstClr val="white"/>
            </a:duotone>
          </a:blip>
          <a:stretch>
            <a:fillRect/>
          </a:stretch>
        </p:blipFill>
        <p:spPr>
          <a:xfrm>
            <a:off x="9825810" y="4351793"/>
            <a:ext cx="1466350" cy="1466350"/>
          </a:xfrm>
          <a:prstGeom prst="rect">
            <a:avLst/>
          </a:prstGeom>
        </p:spPr>
      </p:pic>
      <p:sp>
        <p:nvSpPr>
          <p:cNvPr id="27" name="TextBox 26">
            <a:extLst>
              <a:ext uri="{FF2B5EF4-FFF2-40B4-BE49-F238E27FC236}">
                <a16:creationId xmlns:a16="http://schemas.microsoft.com/office/drawing/2014/main" id="{5A8BE23F-329F-A84D-90D7-EC2276784023}"/>
              </a:ext>
            </a:extLst>
          </p:cNvPr>
          <p:cNvSpPr txBox="1"/>
          <p:nvPr/>
        </p:nvSpPr>
        <p:spPr>
          <a:xfrm>
            <a:off x="6150555" y="5918564"/>
            <a:ext cx="2753190" cy="830997"/>
          </a:xfrm>
          <a:prstGeom prst="rect">
            <a:avLst/>
          </a:prstGeom>
          <a:noFill/>
        </p:spPr>
        <p:txBody>
          <a:bodyPr wrap="none" rtlCol="0">
            <a:spAutoFit/>
          </a:bodyPr>
          <a:lstStyle/>
          <a:p>
            <a:pPr algn="ctr"/>
            <a:r>
              <a:rPr lang="en-US" sz="2400" dirty="0">
                <a:solidFill>
                  <a:schemeClr val="accent6"/>
                </a:solidFill>
                <a:latin typeface="+mj-lt"/>
              </a:rPr>
              <a:t>Predictions based on</a:t>
            </a:r>
          </a:p>
          <a:p>
            <a:pPr algn="ctr"/>
            <a:r>
              <a:rPr lang="en-US" sz="2400" dirty="0">
                <a:solidFill>
                  <a:schemeClr val="accent6"/>
                </a:solidFill>
                <a:latin typeface="+mj-lt"/>
              </a:rPr>
              <a:t>present state</a:t>
            </a:r>
          </a:p>
        </p:txBody>
      </p:sp>
      <p:sp>
        <p:nvSpPr>
          <p:cNvPr id="28" name="TextBox 27">
            <a:extLst>
              <a:ext uri="{FF2B5EF4-FFF2-40B4-BE49-F238E27FC236}">
                <a16:creationId xmlns:a16="http://schemas.microsoft.com/office/drawing/2014/main" id="{C9B09BDC-B9F7-784B-994C-023AB4FE9E4A}"/>
              </a:ext>
            </a:extLst>
          </p:cNvPr>
          <p:cNvSpPr txBox="1"/>
          <p:nvPr/>
        </p:nvSpPr>
        <p:spPr>
          <a:xfrm>
            <a:off x="9705550" y="5932874"/>
            <a:ext cx="1817101" cy="830997"/>
          </a:xfrm>
          <a:prstGeom prst="rect">
            <a:avLst/>
          </a:prstGeom>
          <a:noFill/>
        </p:spPr>
        <p:txBody>
          <a:bodyPr wrap="none" rtlCol="0">
            <a:spAutoFit/>
          </a:bodyPr>
          <a:lstStyle/>
          <a:p>
            <a:pPr algn="ctr"/>
            <a:r>
              <a:rPr lang="en-US" sz="2400" dirty="0">
                <a:solidFill>
                  <a:srgbClr val="CF7A4C"/>
                </a:solidFill>
                <a:latin typeface="+mj-lt"/>
              </a:rPr>
              <a:t>Prioritized </a:t>
            </a:r>
          </a:p>
          <a:p>
            <a:pPr algn="ctr"/>
            <a:r>
              <a:rPr lang="en-US" sz="2400" dirty="0">
                <a:solidFill>
                  <a:srgbClr val="CF7A4C"/>
                </a:solidFill>
                <a:latin typeface="+mj-lt"/>
              </a:rPr>
              <a:t>interventions</a:t>
            </a:r>
          </a:p>
        </p:txBody>
      </p:sp>
      <p:grpSp>
        <p:nvGrpSpPr>
          <p:cNvPr id="10" name="Group 9">
            <a:extLst>
              <a:ext uri="{FF2B5EF4-FFF2-40B4-BE49-F238E27FC236}">
                <a16:creationId xmlns:a16="http://schemas.microsoft.com/office/drawing/2014/main" id="{63A5C1D6-0372-1846-9CC3-F89A75D811FD}"/>
              </a:ext>
            </a:extLst>
          </p:cNvPr>
          <p:cNvGrpSpPr/>
          <p:nvPr/>
        </p:nvGrpSpPr>
        <p:grpSpPr>
          <a:xfrm>
            <a:off x="1481423" y="2678809"/>
            <a:ext cx="4335377" cy="3768698"/>
            <a:chOff x="1481423" y="2678809"/>
            <a:chExt cx="4335377" cy="3768698"/>
          </a:xfrm>
        </p:grpSpPr>
        <p:grpSp>
          <p:nvGrpSpPr>
            <p:cNvPr id="29" name="Group 28">
              <a:extLst>
                <a:ext uri="{FF2B5EF4-FFF2-40B4-BE49-F238E27FC236}">
                  <a16:creationId xmlns:a16="http://schemas.microsoft.com/office/drawing/2014/main" id="{CFF39013-6622-D14C-BCB4-3D9C584A43CF}"/>
                </a:ext>
              </a:extLst>
            </p:cNvPr>
            <p:cNvGrpSpPr/>
            <p:nvPr/>
          </p:nvGrpSpPr>
          <p:grpSpPr>
            <a:xfrm>
              <a:off x="1481424" y="3207752"/>
              <a:ext cx="3806432" cy="3239755"/>
              <a:chOff x="1481424" y="3207752"/>
              <a:chExt cx="3806432" cy="3239755"/>
            </a:xfrm>
          </p:grpSpPr>
          <p:cxnSp>
            <p:nvCxnSpPr>
              <p:cNvPr id="30" name="Elbow Connector 29">
                <a:extLst>
                  <a:ext uri="{FF2B5EF4-FFF2-40B4-BE49-F238E27FC236}">
                    <a16:creationId xmlns:a16="http://schemas.microsoft.com/office/drawing/2014/main" id="{1BC0C041-4728-624A-9F17-C1DA1EC6C471}"/>
                  </a:ext>
                </a:extLst>
              </p:cNvPr>
              <p:cNvCxnSpPr>
                <a:cxnSpLocks/>
                <a:stCxn id="35" idx="2"/>
                <a:endCxn id="37" idx="2"/>
              </p:cNvCxnSpPr>
              <p:nvPr/>
            </p:nvCxnSpPr>
            <p:spPr>
              <a:xfrm rot="5400000" flipH="1" flipV="1">
                <a:off x="3443457" y="4603107"/>
                <a:ext cx="411308" cy="3277491"/>
              </a:xfrm>
              <a:prstGeom prst="bentConnector3">
                <a:avLst>
                  <a:gd name="adj1" fmla="val -65460"/>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Elbow Connector 30">
                <a:extLst>
                  <a:ext uri="{FF2B5EF4-FFF2-40B4-BE49-F238E27FC236}">
                    <a16:creationId xmlns:a16="http://schemas.microsoft.com/office/drawing/2014/main" id="{3B9B2B9B-10D0-CF43-9FC0-2948D85F00B3}"/>
                  </a:ext>
                </a:extLst>
              </p:cNvPr>
              <p:cNvCxnSpPr>
                <a:cxnSpLocks/>
                <a:endCxn id="37" idx="1"/>
              </p:cNvCxnSpPr>
              <p:nvPr/>
            </p:nvCxnSpPr>
            <p:spPr>
              <a:xfrm rot="16200000" flipH="1">
                <a:off x="3947472" y="4695813"/>
                <a:ext cx="620809" cy="1002076"/>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Elbow Connector 31">
                <a:extLst>
                  <a:ext uri="{FF2B5EF4-FFF2-40B4-BE49-F238E27FC236}">
                    <a16:creationId xmlns:a16="http://schemas.microsoft.com/office/drawing/2014/main" id="{E4C4EA9E-7984-394B-B098-F05087026D2C}"/>
                  </a:ext>
                </a:extLst>
              </p:cNvPr>
              <p:cNvCxnSpPr>
                <a:cxnSpLocks/>
                <a:stCxn id="34" idx="1"/>
                <a:endCxn id="35" idx="1"/>
              </p:cNvCxnSpPr>
              <p:nvPr/>
            </p:nvCxnSpPr>
            <p:spPr>
              <a:xfrm rot="10800000" flipV="1">
                <a:off x="1481424" y="3207752"/>
                <a:ext cx="260229" cy="2710812"/>
              </a:xfrm>
              <a:prstGeom prst="bentConnector3">
                <a:avLst>
                  <a:gd name="adj1" fmla="val 203463"/>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E2964B3F-EFA6-0545-B09E-2C0704CD817A}"/>
                  </a:ext>
                </a:extLst>
              </p:cNvPr>
              <p:cNvCxnSpPr>
                <a:cxnSpLocks/>
                <a:stCxn id="34" idx="2"/>
              </p:cNvCxnSpPr>
              <p:nvPr/>
            </p:nvCxnSpPr>
            <p:spPr>
              <a:xfrm rot="16200000" flipH="1">
                <a:off x="2438841" y="3568449"/>
                <a:ext cx="620809" cy="957300"/>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34" name="Graphic 33" descr="Building">
              <a:extLst>
                <a:ext uri="{FF2B5EF4-FFF2-40B4-BE49-F238E27FC236}">
                  <a16:creationId xmlns:a16="http://schemas.microsoft.com/office/drawing/2014/main" id="{1D0C3F4C-85B8-EC4F-949E-0B517B0942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1652" y="2678809"/>
              <a:ext cx="1057886" cy="1057886"/>
            </a:xfrm>
            <a:prstGeom prst="rect">
              <a:avLst/>
            </a:prstGeom>
          </p:spPr>
        </p:pic>
        <p:pic>
          <p:nvPicPr>
            <p:cNvPr id="35" name="Graphic 34" descr="Factory">
              <a:extLst>
                <a:ext uri="{FF2B5EF4-FFF2-40B4-BE49-F238E27FC236}">
                  <a16:creationId xmlns:a16="http://schemas.microsoft.com/office/drawing/2014/main" id="{60D982E7-24AD-264A-BB17-3A856793E5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1423" y="5389621"/>
              <a:ext cx="1057886" cy="1057886"/>
            </a:xfrm>
            <a:prstGeom prst="rect">
              <a:avLst/>
            </a:prstGeom>
          </p:spPr>
        </p:pic>
        <p:pic>
          <p:nvPicPr>
            <p:cNvPr id="37" name="Graphic 36" descr="House">
              <a:extLst>
                <a:ext uri="{FF2B5EF4-FFF2-40B4-BE49-F238E27FC236}">
                  <a16:creationId xmlns:a16="http://schemas.microsoft.com/office/drawing/2014/main" id="{9BECF017-BFA9-494A-B1C2-03E6886DDD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58914" y="4978313"/>
              <a:ext cx="1057886" cy="1057886"/>
            </a:xfrm>
            <a:prstGeom prst="rect">
              <a:avLst/>
            </a:prstGeom>
          </p:spPr>
        </p:pic>
        <p:pic>
          <p:nvPicPr>
            <p:cNvPr id="38" name="Graphic 37" descr="Schoolhouse">
              <a:extLst>
                <a:ext uri="{FF2B5EF4-FFF2-40B4-BE49-F238E27FC236}">
                  <a16:creationId xmlns:a16="http://schemas.microsoft.com/office/drawing/2014/main" id="{7C7C08C8-57DA-2F40-BF76-6BB84836C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18062" y="3841041"/>
              <a:ext cx="1057886" cy="1057886"/>
            </a:xfrm>
            <a:prstGeom prst="rect">
              <a:avLst/>
            </a:prstGeom>
          </p:spPr>
        </p:pic>
      </p:grpSp>
    </p:spTree>
    <p:extLst>
      <p:ext uri="{BB962C8B-B14F-4D97-AF65-F5344CB8AC3E}">
        <p14:creationId xmlns:p14="http://schemas.microsoft.com/office/powerpoint/2010/main" val="76608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01340383-0015-794B-9BF6-CE3C3A3C8939}"/>
              </a:ext>
            </a:extLst>
          </p:cNvPr>
          <p:cNvGrpSpPr/>
          <p:nvPr/>
        </p:nvGrpSpPr>
        <p:grpSpPr>
          <a:xfrm>
            <a:off x="1481424" y="3207752"/>
            <a:ext cx="3806432" cy="3239755"/>
            <a:chOff x="1481424" y="3207752"/>
            <a:chExt cx="3806432" cy="3239755"/>
          </a:xfrm>
        </p:grpSpPr>
        <p:cxnSp>
          <p:nvCxnSpPr>
            <p:cNvPr id="191" name="Elbow Connector 190">
              <a:extLst>
                <a:ext uri="{FF2B5EF4-FFF2-40B4-BE49-F238E27FC236}">
                  <a16:creationId xmlns:a16="http://schemas.microsoft.com/office/drawing/2014/main" id="{E219F434-7278-AA46-A33F-02E34EC824B1}"/>
                </a:ext>
              </a:extLst>
            </p:cNvPr>
            <p:cNvCxnSpPr>
              <a:cxnSpLocks/>
              <a:stCxn id="80" idx="2"/>
              <a:endCxn id="81" idx="2"/>
            </p:cNvCxnSpPr>
            <p:nvPr/>
          </p:nvCxnSpPr>
          <p:spPr>
            <a:xfrm rot="5400000" flipH="1" flipV="1">
              <a:off x="3443457" y="4603107"/>
              <a:ext cx="411308" cy="3277491"/>
            </a:xfrm>
            <a:prstGeom prst="bentConnector3">
              <a:avLst>
                <a:gd name="adj1" fmla="val -65460"/>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2" name="Elbow Connector 191">
              <a:extLst>
                <a:ext uri="{FF2B5EF4-FFF2-40B4-BE49-F238E27FC236}">
                  <a16:creationId xmlns:a16="http://schemas.microsoft.com/office/drawing/2014/main" id="{D2FF6027-C71D-0946-9CFB-F4801C401B1E}"/>
                </a:ext>
              </a:extLst>
            </p:cNvPr>
            <p:cNvCxnSpPr>
              <a:cxnSpLocks/>
              <a:stCxn id="82" idx="2"/>
              <a:endCxn id="81" idx="1"/>
            </p:cNvCxnSpPr>
            <p:nvPr/>
          </p:nvCxnSpPr>
          <p:spPr>
            <a:xfrm rot="16200000" flipH="1">
              <a:off x="3947472" y="4695813"/>
              <a:ext cx="620809" cy="1002076"/>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Elbow Connector 193">
              <a:extLst>
                <a:ext uri="{FF2B5EF4-FFF2-40B4-BE49-F238E27FC236}">
                  <a16:creationId xmlns:a16="http://schemas.microsoft.com/office/drawing/2014/main" id="{FC1BE257-2680-8340-A941-70CFB2E1F21F}"/>
                </a:ext>
              </a:extLst>
            </p:cNvPr>
            <p:cNvCxnSpPr>
              <a:cxnSpLocks/>
              <a:stCxn id="79" idx="1"/>
              <a:endCxn id="80" idx="1"/>
            </p:cNvCxnSpPr>
            <p:nvPr/>
          </p:nvCxnSpPr>
          <p:spPr>
            <a:xfrm rot="10800000" flipV="1">
              <a:off x="1481424" y="3207752"/>
              <a:ext cx="260229" cy="2710812"/>
            </a:xfrm>
            <a:prstGeom prst="bentConnector3">
              <a:avLst>
                <a:gd name="adj1" fmla="val 203463"/>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Elbow Connector 194">
              <a:extLst>
                <a:ext uri="{FF2B5EF4-FFF2-40B4-BE49-F238E27FC236}">
                  <a16:creationId xmlns:a16="http://schemas.microsoft.com/office/drawing/2014/main" id="{6FDACAE3-96D4-174A-ACA8-0FEB059D871F}"/>
                </a:ext>
              </a:extLst>
            </p:cNvPr>
            <p:cNvCxnSpPr>
              <a:cxnSpLocks/>
              <a:stCxn id="79" idx="2"/>
              <a:endCxn id="82" idx="1"/>
            </p:cNvCxnSpPr>
            <p:nvPr/>
          </p:nvCxnSpPr>
          <p:spPr>
            <a:xfrm rot="16200000" flipH="1">
              <a:off x="2438841" y="3568449"/>
              <a:ext cx="620809" cy="957300"/>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9" name="Graphic 78" descr="Building">
            <a:extLst>
              <a:ext uri="{FF2B5EF4-FFF2-40B4-BE49-F238E27FC236}">
                <a16:creationId xmlns:a16="http://schemas.microsoft.com/office/drawing/2014/main" id="{C71D4B64-ED9F-9840-B5A9-B31EB11B24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1652" y="2678809"/>
            <a:ext cx="1057886" cy="1057886"/>
          </a:xfrm>
          <a:prstGeom prst="rect">
            <a:avLst/>
          </a:prstGeom>
        </p:spPr>
      </p:pic>
      <p:pic>
        <p:nvPicPr>
          <p:cNvPr id="80" name="Graphic 79" descr="Factory">
            <a:extLst>
              <a:ext uri="{FF2B5EF4-FFF2-40B4-BE49-F238E27FC236}">
                <a16:creationId xmlns:a16="http://schemas.microsoft.com/office/drawing/2014/main" id="{8DD81CB1-6599-1747-BE33-5A70A3A996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423" y="5389621"/>
            <a:ext cx="1057886" cy="1057886"/>
          </a:xfrm>
          <a:prstGeom prst="rect">
            <a:avLst/>
          </a:prstGeom>
        </p:spPr>
      </p:pic>
      <p:pic>
        <p:nvPicPr>
          <p:cNvPr id="81" name="Graphic 80" descr="House">
            <a:extLst>
              <a:ext uri="{FF2B5EF4-FFF2-40B4-BE49-F238E27FC236}">
                <a16:creationId xmlns:a16="http://schemas.microsoft.com/office/drawing/2014/main" id="{5180CB68-0F2D-2E42-950E-7153CFE7F9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8914" y="4978313"/>
            <a:ext cx="1057886" cy="1057886"/>
          </a:xfrm>
          <a:prstGeom prst="rect">
            <a:avLst/>
          </a:prstGeom>
        </p:spPr>
      </p:pic>
      <p:pic>
        <p:nvPicPr>
          <p:cNvPr id="82" name="Graphic 81" descr="Schoolhouse">
            <a:extLst>
              <a:ext uri="{FF2B5EF4-FFF2-40B4-BE49-F238E27FC236}">
                <a16:creationId xmlns:a16="http://schemas.microsoft.com/office/drawing/2014/main" id="{C6D66660-BB06-074E-97BE-7BFA9A3E2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895" y="3828561"/>
            <a:ext cx="1057886" cy="1057886"/>
          </a:xfrm>
          <a:prstGeom prst="rect">
            <a:avLst/>
          </a:prstGeom>
        </p:spPr>
      </p:pic>
      <p:grpSp>
        <p:nvGrpSpPr>
          <p:cNvPr id="66" name="Group 65">
            <a:extLst>
              <a:ext uri="{FF2B5EF4-FFF2-40B4-BE49-F238E27FC236}">
                <a16:creationId xmlns:a16="http://schemas.microsoft.com/office/drawing/2014/main" id="{A591383C-53E5-AE47-86BC-BC7001F554E7}"/>
              </a:ext>
            </a:extLst>
          </p:cNvPr>
          <p:cNvGrpSpPr/>
          <p:nvPr/>
        </p:nvGrpSpPr>
        <p:grpSpPr>
          <a:xfrm>
            <a:off x="1150502" y="1106513"/>
            <a:ext cx="1871716" cy="1572296"/>
            <a:chOff x="1150502" y="1106513"/>
            <a:chExt cx="1871716" cy="1572296"/>
          </a:xfrm>
        </p:grpSpPr>
        <p:grpSp>
          <p:nvGrpSpPr>
            <p:cNvPr id="104" name="Group 103">
              <a:extLst>
                <a:ext uri="{FF2B5EF4-FFF2-40B4-BE49-F238E27FC236}">
                  <a16:creationId xmlns:a16="http://schemas.microsoft.com/office/drawing/2014/main" id="{D76F8A59-27BF-7743-B4A5-4A3E4C8E8937}"/>
                </a:ext>
              </a:extLst>
            </p:cNvPr>
            <p:cNvGrpSpPr/>
            <p:nvPr/>
          </p:nvGrpSpPr>
          <p:grpSpPr>
            <a:xfrm>
              <a:off x="1682098" y="1556095"/>
              <a:ext cx="1176993" cy="652519"/>
              <a:chOff x="1765299" y="266700"/>
              <a:chExt cx="2597151" cy="1208690"/>
            </a:xfrm>
          </p:grpSpPr>
          <p:sp>
            <p:nvSpPr>
              <p:cNvPr id="105" name="Rectangle 104">
                <a:extLst>
                  <a:ext uri="{FF2B5EF4-FFF2-40B4-BE49-F238E27FC236}">
                    <a16:creationId xmlns:a16="http://schemas.microsoft.com/office/drawing/2014/main" id="{E556EC27-EC0A-8C4B-8989-9E709D927547}"/>
                  </a:ext>
                </a:extLst>
              </p:cNvPr>
              <p:cNvSpPr/>
              <p:nvPr/>
            </p:nvSpPr>
            <p:spPr>
              <a:xfrm>
                <a:off x="1768475" y="266700"/>
                <a:ext cx="2593975" cy="1208690"/>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Freeform 105">
                <a:extLst>
                  <a:ext uri="{FF2B5EF4-FFF2-40B4-BE49-F238E27FC236}">
                    <a16:creationId xmlns:a16="http://schemas.microsoft.com/office/drawing/2014/main" id="{CC0A9BB2-9674-5341-BE2D-B66FF720A562}"/>
                  </a:ext>
                </a:extLst>
              </p:cNvPr>
              <p:cNvSpPr/>
              <p:nvPr/>
            </p:nvSpPr>
            <p:spPr>
              <a:xfrm>
                <a:off x="1765299" y="348872"/>
                <a:ext cx="2593975" cy="1038427"/>
              </a:xfrm>
              <a:custGeom>
                <a:avLst/>
                <a:gdLst>
                  <a:gd name="connsiteX0" fmla="*/ 0 w 2593975"/>
                  <a:gd name="connsiteY0" fmla="*/ 184453 h 1049772"/>
                  <a:gd name="connsiteX1" fmla="*/ 714375 w 2593975"/>
                  <a:gd name="connsiteY1" fmla="*/ 257478 h 1049772"/>
                  <a:gd name="connsiteX2" fmla="*/ 1441450 w 2593975"/>
                  <a:gd name="connsiteY2" fmla="*/ 619428 h 1049772"/>
                  <a:gd name="connsiteX3" fmla="*/ 1527175 w 2593975"/>
                  <a:gd name="connsiteY3" fmla="*/ 222553 h 1049772"/>
                  <a:gd name="connsiteX4" fmla="*/ 1577975 w 2593975"/>
                  <a:gd name="connsiteY4" fmla="*/ 749603 h 1049772"/>
                  <a:gd name="connsiteX5" fmla="*/ 1889125 w 2593975"/>
                  <a:gd name="connsiteY5" fmla="*/ 682928 h 1049772"/>
                  <a:gd name="connsiteX6" fmla="*/ 1993900 w 2593975"/>
                  <a:gd name="connsiteY6" fmla="*/ 13003 h 1049772"/>
                  <a:gd name="connsiteX7" fmla="*/ 2000250 w 2593975"/>
                  <a:gd name="connsiteY7" fmla="*/ 279703 h 1049772"/>
                  <a:gd name="connsiteX8" fmla="*/ 2047875 w 2593975"/>
                  <a:gd name="connsiteY8" fmla="*/ 762303 h 1049772"/>
                  <a:gd name="connsiteX9" fmla="*/ 2181225 w 2593975"/>
                  <a:gd name="connsiteY9" fmla="*/ 1029003 h 1049772"/>
                  <a:gd name="connsiteX10" fmla="*/ 2247900 w 2593975"/>
                  <a:gd name="connsiteY10" fmla="*/ 213028 h 1049772"/>
                  <a:gd name="connsiteX11" fmla="*/ 2270125 w 2593975"/>
                  <a:gd name="connsiteY11" fmla="*/ 581328 h 1049772"/>
                  <a:gd name="connsiteX12" fmla="*/ 2393950 w 2593975"/>
                  <a:gd name="connsiteY12" fmla="*/ 733728 h 1049772"/>
                  <a:gd name="connsiteX13" fmla="*/ 2543175 w 2593975"/>
                  <a:gd name="connsiteY13" fmla="*/ 686103 h 1049772"/>
                  <a:gd name="connsiteX14" fmla="*/ 2565400 w 2593975"/>
                  <a:gd name="connsiteY14" fmla="*/ 479728 h 1049772"/>
                  <a:gd name="connsiteX15" fmla="*/ 2574925 w 2593975"/>
                  <a:gd name="connsiteY15" fmla="*/ 733728 h 1049772"/>
                  <a:gd name="connsiteX16" fmla="*/ 2593975 w 2593975"/>
                  <a:gd name="connsiteY16" fmla="*/ 714678 h 1049772"/>
                  <a:gd name="connsiteX0" fmla="*/ 0 w 2593975"/>
                  <a:gd name="connsiteY0" fmla="*/ 186395 h 1051714"/>
                  <a:gd name="connsiteX1" fmla="*/ 714375 w 2593975"/>
                  <a:gd name="connsiteY1" fmla="*/ 259420 h 1051714"/>
                  <a:gd name="connsiteX2" fmla="*/ 1441450 w 2593975"/>
                  <a:gd name="connsiteY2" fmla="*/ 621370 h 1051714"/>
                  <a:gd name="connsiteX3" fmla="*/ 1527175 w 2593975"/>
                  <a:gd name="connsiteY3" fmla="*/ 224495 h 1051714"/>
                  <a:gd name="connsiteX4" fmla="*/ 1577975 w 2593975"/>
                  <a:gd name="connsiteY4" fmla="*/ 751545 h 1051714"/>
                  <a:gd name="connsiteX5" fmla="*/ 1889125 w 2593975"/>
                  <a:gd name="connsiteY5" fmla="*/ 684870 h 1051714"/>
                  <a:gd name="connsiteX6" fmla="*/ 1993900 w 2593975"/>
                  <a:gd name="connsiteY6" fmla="*/ 14945 h 1051714"/>
                  <a:gd name="connsiteX7" fmla="*/ 2000250 w 2593975"/>
                  <a:gd name="connsiteY7" fmla="*/ 281645 h 1051714"/>
                  <a:gd name="connsiteX8" fmla="*/ 2047875 w 2593975"/>
                  <a:gd name="connsiteY8" fmla="*/ 764245 h 1051714"/>
                  <a:gd name="connsiteX9" fmla="*/ 2181225 w 2593975"/>
                  <a:gd name="connsiteY9" fmla="*/ 1030945 h 1051714"/>
                  <a:gd name="connsiteX10" fmla="*/ 2247900 w 2593975"/>
                  <a:gd name="connsiteY10" fmla="*/ 214970 h 1051714"/>
                  <a:gd name="connsiteX11" fmla="*/ 2270125 w 2593975"/>
                  <a:gd name="connsiteY11" fmla="*/ 583270 h 1051714"/>
                  <a:gd name="connsiteX12" fmla="*/ 2393950 w 2593975"/>
                  <a:gd name="connsiteY12" fmla="*/ 735670 h 1051714"/>
                  <a:gd name="connsiteX13" fmla="*/ 2543175 w 2593975"/>
                  <a:gd name="connsiteY13" fmla="*/ 688045 h 1051714"/>
                  <a:gd name="connsiteX14" fmla="*/ 2565400 w 2593975"/>
                  <a:gd name="connsiteY14" fmla="*/ 481670 h 1051714"/>
                  <a:gd name="connsiteX15" fmla="*/ 2574925 w 2593975"/>
                  <a:gd name="connsiteY15" fmla="*/ 735670 h 1051714"/>
                  <a:gd name="connsiteX16" fmla="*/ 2593975 w 2593975"/>
                  <a:gd name="connsiteY16" fmla="*/ 716620 h 1051714"/>
                  <a:gd name="connsiteX0" fmla="*/ 0 w 2593975"/>
                  <a:gd name="connsiteY0" fmla="*/ 177312 h 1042631"/>
                  <a:gd name="connsiteX1" fmla="*/ 714375 w 2593975"/>
                  <a:gd name="connsiteY1" fmla="*/ 250337 h 1042631"/>
                  <a:gd name="connsiteX2" fmla="*/ 1441450 w 2593975"/>
                  <a:gd name="connsiteY2" fmla="*/ 612287 h 1042631"/>
                  <a:gd name="connsiteX3" fmla="*/ 1527175 w 2593975"/>
                  <a:gd name="connsiteY3" fmla="*/ 215412 h 1042631"/>
                  <a:gd name="connsiteX4" fmla="*/ 1577975 w 2593975"/>
                  <a:gd name="connsiteY4" fmla="*/ 742462 h 1042631"/>
                  <a:gd name="connsiteX5" fmla="*/ 1889125 w 2593975"/>
                  <a:gd name="connsiteY5" fmla="*/ 675787 h 1042631"/>
                  <a:gd name="connsiteX6" fmla="*/ 1981200 w 2593975"/>
                  <a:gd name="connsiteY6" fmla="*/ 15387 h 1042631"/>
                  <a:gd name="connsiteX7" fmla="*/ 2000250 w 2593975"/>
                  <a:gd name="connsiteY7" fmla="*/ 272562 h 1042631"/>
                  <a:gd name="connsiteX8" fmla="*/ 2047875 w 2593975"/>
                  <a:gd name="connsiteY8" fmla="*/ 755162 h 1042631"/>
                  <a:gd name="connsiteX9" fmla="*/ 2181225 w 2593975"/>
                  <a:gd name="connsiteY9" fmla="*/ 1021862 h 1042631"/>
                  <a:gd name="connsiteX10" fmla="*/ 2247900 w 2593975"/>
                  <a:gd name="connsiteY10" fmla="*/ 205887 h 1042631"/>
                  <a:gd name="connsiteX11" fmla="*/ 2270125 w 2593975"/>
                  <a:gd name="connsiteY11" fmla="*/ 574187 h 1042631"/>
                  <a:gd name="connsiteX12" fmla="*/ 2393950 w 2593975"/>
                  <a:gd name="connsiteY12" fmla="*/ 726587 h 1042631"/>
                  <a:gd name="connsiteX13" fmla="*/ 2543175 w 2593975"/>
                  <a:gd name="connsiteY13" fmla="*/ 678962 h 1042631"/>
                  <a:gd name="connsiteX14" fmla="*/ 2565400 w 2593975"/>
                  <a:gd name="connsiteY14" fmla="*/ 472587 h 1042631"/>
                  <a:gd name="connsiteX15" fmla="*/ 2574925 w 2593975"/>
                  <a:gd name="connsiteY15" fmla="*/ 726587 h 1042631"/>
                  <a:gd name="connsiteX16" fmla="*/ 2593975 w 2593975"/>
                  <a:gd name="connsiteY16" fmla="*/ 707537 h 1042631"/>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77975 w 2593975"/>
                  <a:gd name="connsiteY4" fmla="*/ 738258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975" h="1038427">
                    <a:moveTo>
                      <a:pt x="0" y="173108"/>
                    </a:moveTo>
                    <a:cubicBezTo>
                      <a:pt x="237066" y="173372"/>
                      <a:pt x="473075" y="175225"/>
                      <a:pt x="714375" y="246133"/>
                    </a:cubicBezTo>
                    <a:cubicBezTo>
                      <a:pt x="955675" y="317041"/>
                      <a:pt x="1310217" y="638775"/>
                      <a:pt x="1447800" y="598558"/>
                    </a:cubicBezTo>
                    <a:cubicBezTo>
                      <a:pt x="1585383" y="558341"/>
                      <a:pt x="1528234" y="208562"/>
                      <a:pt x="1539875" y="214383"/>
                    </a:cubicBezTo>
                    <a:cubicBezTo>
                      <a:pt x="1551516" y="220204"/>
                      <a:pt x="1530350" y="659941"/>
                      <a:pt x="1593850" y="728733"/>
                    </a:cubicBezTo>
                    <a:cubicBezTo>
                      <a:pt x="1657350" y="797525"/>
                      <a:pt x="1856317" y="746725"/>
                      <a:pt x="1920875" y="627133"/>
                    </a:cubicBezTo>
                    <a:cubicBezTo>
                      <a:pt x="1985433" y="507541"/>
                      <a:pt x="1967971" y="70979"/>
                      <a:pt x="1981200" y="11183"/>
                    </a:cubicBezTo>
                    <a:cubicBezTo>
                      <a:pt x="1994429" y="-48613"/>
                      <a:pt x="1989138" y="145062"/>
                      <a:pt x="2000250" y="268358"/>
                    </a:cubicBezTo>
                    <a:cubicBezTo>
                      <a:pt x="2011363" y="391654"/>
                      <a:pt x="2017713" y="626075"/>
                      <a:pt x="2047875" y="750958"/>
                    </a:cubicBezTo>
                    <a:cubicBezTo>
                      <a:pt x="2078037" y="875841"/>
                      <a:pt x="2147888" y="1109204"/>
                      <a:pt x="2181225" y="1017658"/>
                    </a:cubicBezTo>
                    <a:cubicBezTo>
                      <a:pt x="2214563" y="926112"/>
                      <a:pt x="2233083" y="276296"/>
                      <a:pt x="2247900" y="201683"/>
                    </a:cubicBezTo>
                    <a:cubicBezTo>
                      <a:pt x="2262717" y="127070"/>
                      <a:pt x="2245783" y="483200"/>
                      <a:pt x="2270125" y="569983"/>
                    </a:cubicBezTo>
                    <a:cubicBezTo>
                      <a:pt x="2294467" y="656766"/>
                      <a:pt x="2348442" y="704921"/>
                      <a:pt x="2393950" y="722383"/>
                    </a:cubicBezTo>
                    <a:cubicBezTo>
                      <a:pt x="2439458" y="739845"/>
                      <a:pt x="2514600" y="717091"/>
                      <a:pt x="2543175" y="674758"/>
                    </a:cubicBezTo>
                    <a:cubicBezTo>
                      <a:pt x="2571750" y="632425"/>
                      <a:pt x="2560108" y="460446"/>
                      <a:pt x="2565400" y="468383"/>
                    </a:cubicBezTo>
                    <a:cubicBezTo>
                      <a:pt x="2570692" y="476320"/>
                      <a:pt x="2570163" y="683225"/>
                      <a:pt x="2574925" y="722383"/>
                    </a:cubicBezTo>
                    <a:cubicBezTo>
                      <a:pt x="2579688" y="761541"/>
                      <a:pt x="2586831" y="732437"/>
                      <a:pt x="2593975" y="703333"/>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cxnSp>
          <p:nvCxnSpPr>
            <p:cNvPr id="124" name="Elbow Connector 123">
              <a:extLst>
                <a:ext uri="{FF2B5EF4-FFF2-40B4-BE49-F238E27FC236}">
                  <a16:creationId xmlns:a16="http://schemas.microsoft.com/office/drawing/2014/main" id="{E519A786-6868-9C4F-B42F-2D969A6F5DC0}"/>
                </a:ext>
              </a:extLst>
            </p:cNvPr>
            <p:cNvCxnSpPr>
              <a:stCxn id="105" idx="2"/>
              <a:endCxn id="79" idx="0"/>
            </p:cNvCxnSpPr>
            <p:nvPr/>
          </p:nvCxnSpPr>
          <p:spPr>
            <a:xfrm rot="5400000">
              <a:off x="2035858" y="2443353"/>
              <a:ext cx="470195" cy="718"/>
            </a:xfrm>
            <a:prstGeom prst="bentConnector3">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A4AB43B5-610F-AF4E-9DAC-B8D9CF565DA8}"/>
                    </a:ext>
                  </a:extLst>
                </p:cNvPr>
                <p:cNvSpPr/>
                <p:nvPr/>
              </p:nvSpPr>
              <p:spPr>
                <a:xfrm>
                  <a:off x="1150502" y="1644534"/>
                  <a:ext cx="516601" cy="427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𝑡</m:t>
                            </m:r>
                          </m:sub>
                        </m:sSub>
                      </m:oMath>
                    </m:oMathPara>
                  </a14:m>
                  <a:endParaRPr lang="en-US" dirty="0">
                    <a:solidFill>
                      <a:schemeClr val="tx1"/>
                    </a:solidFill>
                  </a:endParaRPr>
                </a:p>
              </p:txBody>
            </p:sp>
          </mc:Choice>
          <mc:Fallback xmlns="">
            <p:sp>
              <p:nvSpPr>
                <p:cNvPr id="135" name="Rectangle 134">
                  <a:extLst>
                    <a:ext uri="{FF2B5EF4-FFF2-40B4-BE49-F238E27FC236}">
                      <a16:creationId xmlns:a16="http://schemas.microsoft.com/office/drawing/2014/main" id="{A4AB43B5-610F-AF4E-9DAC-B8D9CF565DA8}"/>
                    </a:ext>
                  </a:extLst>
                </p:cNvPr>
                <p:cNvSpPr>
                  <a:spLocks noRot="1" noChangeAspect="1" noMove="1" noResize="1" noEditPoints="1" noAdjustHandles="1" noChangeArrowheads="1" noChangeShapeType="1" noTextEdit="1"/>
                </p:cNvSpPr>
                <p:nvPr/>
              </p:nvSpPr>
              <p:spPr>
                <a:xfrm>
                  <a:off x="1150502" y="1644534"/>
                  <a:ext cx="516601" cy="427287"/>
                </a:xfrm>
                <a:prstGeom prst="rect">
                  <a:avLst/>
                </a:prstGeom>
                <a:blipFill>
                  <a:blip r:embed="rId10"/>
                  <a:stretch>
                    <a:fillRect/>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A16D67B-1780-9246-A8AB-610916AD47D2}"/>
                </a:ext>
              </a:extLst>
            </p:cNvPr>
            <p:cNvSpPr txBox="1"/>
            <p:nvPr/>
          </p:nvSpPr>
          <p:spPr>
            <a:xfrm>
              <a:off x="1502537" y="1106513"/>
              <a:ext cx="1519681" cy="427287"/>
            </a:xfrm>
            <a:prstGeom prst="rect">
              <a:avLst/>
            </a:prstGeom>
            <a:noFill/>
          </p:spPr>
          <p:txBody>
            <a:bodyPr wrap="square" rtlCol="0">
              <a:spAutoFit/>
            </a:bodyPr>
            <a:lstStyle/>
            <a:p>
              <a:r>
                <a:rPr lang="en-US" dirty="0"/>
                <a:t>Disturbance</a:t>
              </a:r>
            </a:p>
          </p:txBody>
        </p:sp>
      </p:grpSp>
      <p:sp>
        <p:nvSpPr>
          <p:cNvPr id="2" name="Title 1">
            <a:extLst>
              <a:ext uri="{FF2B5EF4-FFF2-40B4-BE49-F238E27FC236}">
                <a16:creationId xmlns:a16="http://schemas.microsoft.com/office/drawing/2014/main" id="{16006B18-2339-0C44-8D94-955C2B4658B3}"/>
              </a:ext>
            </a:extLst>
          </p:cNvPr>
          <p:cNvSpPr>
            <a:spLocks noGrp="1"/>
          </p:cNvSpPr>
          <p:nvPr>
            <p:ph type="title"/>
          </p:nvPr>
        </p:nvSpPr>
        <p:spPr>
          <a:xfrm>
            <a:off x="1" y="1"/>
            <a:ext cx="12192000" cy="952500"/>
          </a:xfrm>
        </p:spPr>
        <p:txBody>
          <a:bodyPr>
            <a:noAutofit/>
          </a:bodyPr>
          <a:lstStyle/>
          <a:p>
            <a:r>
              <a:rPr lang="en-US" sz="3600" dirty="0"/>
              <a:t>Working towards monitoring structural health at the urban-scale </a:t>
            </a:r>
          </a:p>
        </p:txBody>
      </p:sp>
      <p:grpSp>
        <p:nvGrpSpPr>
          <p:cNvPr id="3" name="Group 2">
            <a:extLst>
              <a:ext uri="{FF2B5EF4-FFF2-40B4-BE49-F238E27FC236}">
                <a16:creationId xmlns:a16="http://schemas.microsoft.com/office/drawing/2014/main" id="{111633DD-304B-9947-8DCC-43A102454929}"/>
              </a:ext>
            </a:extLst>
          </p:cNvPr>
          <p:cNvGrpSpPr/>
          <p:nvPr/>
        </p:nvGrpSpPr>
        <p:grpSpPr>
          <a:xfrm>
            <a:off x="5772023" y="1296262"/>
            <a:ext cx="3888636" cy="5151245"/>
            <a:chOff x="7063756" y="1286885"/>
            <a:chExt cx="3888636" cy="5151245"/>
          </a:xfrm>
        </p:grpSpPr>
        <p:sp>
          <p:nvSpPr>
            <p:cNvPr id="45" name="Freeform 44">
              <a:extLst>
                <a:ext uri="{FF2B5EF4-FFF2-40B4-BE49-F238E27FC236}">
                  <a16:creationId xmlns:a16="http://schemas.microsoft.com/office/drawing/2014/main" id="{EA0E36FF-C24F-2943-9916-669516C090A6}"/>
                </a:ext>
              </a:extLst>
            </p:cNvPr>
            <p:cNvSpPr/>
            <p:nvPr/>
          </p:nvSpPr>
          <p:spPr>
            <a:xfrm>
              <a:off x="8159107" y="4261302"/>
              <a:ext cx="344201" cy="1370079"/>
            </a:xfrm>
            <a:custGeom>
              <a:avLst/>
              <a:gdLst>
                <a:gd name="connsiteX0" fmla="*/ 227131 w 344201"/>
                <a:gd name="connsiteY0" fmla="*/ 931 h 1370079"/>
                <a:gd name="connsiteX1" fmla="*/ 307897 w 344201"/>
                <a:gd name="connsiteY1" fmla="*/ 68389 h 1370079"/>
                <a:gd name="connsiteX2" fmla="*/ 344201 w 344201"/>
                <a:gd name="connsiteY2" fmla="*/ 118499 h 1370079"/>
                <a:gd name="connsiteX3" fmla="*/ 332267 w 344201"/>
                <a:gd name="connsiteY3" fmla="*/ 129368 h 1370079"/>
                <a:gd name="connsiteX4" fmla="*/ 44706 w 344201"/>
                <a:gd name="connsiteY4" fmla="*/ 1317071 h 1370079"/>
                <a:gd name="connsiteX5" fmla="*/ 8532 w 344201"/>
                <a:gd name="connsiteY5" fmla="*/ 1362944 h 1370079"/>
                <a:gd name="connsiteX6" fmla="*/ 0 w 344201"/>
                <a:gd name="connsiteY6" fmla="*/ 1370079 h 1370079"/>
                <a:gd name="connsiteX7" fmla="*/ 7588 w 344201"/>
                <a:gd name="connsiteY7" fmla="*/ 1225036 h 1370079"/>
                <a:gd name="connsiteX8" fmla="*/ 190569 w 344201"/>
                <a:gd name="connsiteY8" fmla="*/ 49695 h 1370079"/>
                <a:gd name="connsiteX9" fmla="*/ 227131 w 344201"/>
                <a:gd name="connsiteY9" fmla="*/ 931 h 137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201" h="1370079">
                  <a:moveTo>
                    <a:pt x="227131" y="931"/>
                  </a:moveTo>
                  <a:cubicBezTo>
                    <a:pt x="248287" y="-5383"/>
                    <a:pt x="272486" y="20744"/>
                    <a:pt x="307897" y="68389"/>
                  </a:cubicBezTo>
                  <a:lnTo>
                    <a:pt x="344201" y="118499"/>
                  </a:lnTo>
                  <a:lnTo>
                    <a:pt x="332267" y="129368"/>
                  </a:lnTo>
                  <a:cubicBezTo>
                    <a:pt x="167635" y="329161"/>
                    <a:pt x="213772" y="1054196"/>
                    <a:pt x="44706" y="1317071"/>
                  </a:cubicBezTo>
                  <a:cubicBezTo>
                    <a:pt x="33435" y="1334596"/>
                    <a:pt x="21343" y="1349771"/>
                    <a:pt x="8532" y="1362944"/>
                  </a:cubicBezTo>
                  <a:lnTo>
                    <a:pt x="0" y="1370079"/>
                  </a:lnTo>
                  <a:lnTo>
                    <a:pt x="7588" y="1225036"/>
                  </a:lnTo>
                  <a:cubicBezTo>
                    <a:pt x="39463" y="697447"/>
                    <a:pt x="92420" y="285749"/>
                    <a:pt x="190569" y="49695"/>
                  </a:cubicBezTo>
                  <a:cubicBezTo>
                    <a:pt x="202838" y="20188"/>
                    <a:pt x="214436" y="4720"/>
                    <a:pt x="227131" y="931"/>
                  </a:cubicBezTo>
                  <a:close/>
                </a:path>
              </a:pathLst>
            </a:custGeom>
            <a:solidFill>
              <a:schemeClr val="accent2">
                <a:alpha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1D498233-3A3C-5A4F-A56B-95D29DC1F8D0}"/>
                </a:ext>
              </a:extLst>
            </p:cNvPr>
            <p:cNvSpPr/>
            <p:nvPr/>
          </p:nvSpPr>
          <p:spPr>
            <a:xfrm>
              <a:off x="8490951" y="4343468"/>
              <a:ext cx="2128279" cy="950864"/>
            </a:xfrm>
            <a:custGeom>
              <a:avLst/>
              <a:gdLst>
                <a:gd name="connsiteX0" fmla="*/ 62933 w 2128279"/>
                <a:gd name="connsiteY0" fmla="*/ 341 h 950864"/>
                <a:gd name="connsiteX1" fmla="*/ 1975655 w 2128279"/>
                <a:gd name="connsiteY1" fmla="*/ 926954 h 950864"/>
                <a:gd name="connsiteX2" fmla="*/ 2128279 w 2128279"/>
                <a:gd name="connsiteY2" fmla="*/ 950864 h 950864"/>
                <a:gd name="connsiteX3" fmla="*/ 1959451 w 2128279"/>
                <a:gd name="connsiteY3" fmla="*/ 946366 h 950864"/>
                <a:gd name="connsiteX4" fmla="*/ 12095 w 2128279"/>
                <a:gd name="connsiteY4" fmla="*/ 53027 h 950864"/>
                <a:gd name="connsiteX5" fmla="*/ 0 w 2128279"/>
                <a:gd name="connsiteY5" fmla="*/ 36333 h 950864"/>
                <a:gd name="connsiteX6" fmla="*/ 23929 w 2128279"/>
                <a:gd name="connsiteY6" fmla="*/ 14539 h 950864"/>
                <a:gd name="connsiteX7" fmla="*/ 62933 w 2128279"/>
                <a:gd name="connsiteY7" fmla="*/ 341 h 9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8279" h="950864">
                  <a:moveTo>
                    <a:pt x="62933" y="341"/>
                  </a:moveTo>
                  <a:cubicBezTo>
                    <a:pt x="253672" y="-17536"/>
                    <a:pt x="503379" y="674047"/>
                    <a:pt x="1975655" y="926954"/>
                  </a:cubicBezTo>
                  <a:lnTo>
                    <a:pt x="2128279" y="950864"/>
                  </a:lnTo>
                  <a:lnTo>
                    <a:pt x="1959451" y="946366"/>
                  </a:lnTo>
                  <a:cubicBezTo>
                    <a:pt x="651326" y="885660"/>
                    <a:pt x="203989" y="318097"/>
                    <a:pt x="12095" y="53027"/>
                  </a:cubicBezTo>
                  <a:lnTo>
                    <a:pt x="0" y="36333"/>
                  </a:lnTo>
                  <a:lnTo>
                    <a:pt x="23929" y="14539"/>
                  </a:lnTo>
                  <a:cubicBezTo>
                    <a:pt x="36904" y="6181"/>
                    <a:pt x="49778" y="1574"/>
                    <a:pt x="62933" y="341"/>
                  </a:cubicBezTo>
                  <a:close/>
                </a:path>
              </a:pathLst>
            </a:custGeom>
            <a:solidFill>
              <a:schemeClr val="accent1">
                <a:alpha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9B578F73-CF44-C44C-805D-77858C8D8ECC}"/>
                </a:ext>
              </a:extLst>
            </p:cNvPr>
            <p:cNvSpPr/>
            <p:nvPr/>
          </p:nvSpPr>
          <p:spPr>
            <a:xfrm>
              <a:off x="8141245" y="2065657"/>
              <a:ext cx="1003260" cy="1505339"/>
            </a:xfrm>
            <a:custGeom>
              <a:avLst/>
              <a:gdLst>
                <a:gd name="connsiteX0" fmla="*/ 234115 w 1003260"/>
                <a:gd name="connsiteY0" fmla="*/ 932 h 1505339"/>
                <a:gd name="connsiteX1" fmla="*/ 962091 w 1003260"/>
                <a:gd name="connsiteY1" fmla="*/ 684403 h 1505339"/>
                <a:gd name="connsiteX2" fmla="*/ 1003260 w 1003260"/>
                <a:gd name="connsiteY2" fmla="*/ 706680 h 1505339"/>
                <a:gd name="connsiteX3" fmla="*/ 946465 w 1003260"/>
                <a:gd name="connsiteY3" fmla="*/ 794618 h 1505339"/>
                <a:gd name="connsiteX4" fmla="*/ 657172 w 1003260"/>
                <a:gd name="connsiteY4" fmla="*/ 1045224 h 1505339"/>
                <a:gd name="connsiteX5" fmla="*/ 200800 w 1003260"/>
                <a:gd name="connsiteY5" fmla="*/ 1265225 h 1505339"/>
                <a:gd name="connsiteX6" fmla="*/ 38927 w 1003260"/>
                <a:gd name="connsiteY6" fmla="*/ 1483399 h 1505339"/>
                <a:gd name="connsiteX7" fmla="*/ 0 w 1003260"/>
                <a:gd name="connsiteY7" fmla="*/ 1505339 h 1505339"/>
                <a:gd name="connsiteX8" fmla="*/ 280 w 1003260"/>
                <a:gd name="connsiteY8" fmla="*/ 1498213 h 1505339"/>
                <a:gd name="connsiteX9" fmla="*/ 197553 w 1003260"/>
                <a:gd name="connsiteY9" fmla="*/ 49696 h 1505339"/>
                <a:gd name="connsiteX10" fmla="*/ 234115 w 1003260"/>
                <a:gd name="connsiteY10" fmla="*/ 932 h 150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3260" h="1505339">
                  <a:moveTo>
                    <a:pt x="234115" y="932"/>
                  </a:moveTo>
                  <a:cubicBezTo>
                    <a:pt x="310279" y="-21801"/>
                    <a:pt x="425868" y="375916"/>
                    <a:pt x="962091" y="684403"/>
                  </a:cubicBezTo>
                  <a:lnTo>
                    <a:pt x="1003260" y="706680"/>
                  </a:lnTo>
                  <a:lnTo>
                    <a:pt x="946465" y="794618"/>
                  </a:lnTo>
                  <a:cubicBezTo>
                    <a:pt x="849223" y="938446"/>
                    <a:pt x="752491" y="1043573"/>
                    <a:pt x="657172" y="1045224"/>
                  </a:cubicBezTo>
                  <a:cubicBezTo>
                    <a:pt x="352152" y="1050507"/>
                    <a:pt x="329292" y="1044057"/>
                    <a:pt x="200800" y="1265225"/>
                  </a:cubicBezTo>
                  <a:cubicBezTo>
                    <a:pt x="136554" y="1375809"/>
                    <a:pt x="136404" y="1423143"/>
                    <a:pt x="38927" y="1483399"/>
                  </a:cubicBezTo>
                  <a:lnTo>
                    <a:pt x="0" y="1505339"/>
                  </a:lnTo>
                  <a:lnTo>
                    <a:pt x="280" y="1498213"/>
                  </a:lnTo>
                  <a:cubicBezTo>
                    <a:pt x="30051" y="839560"/>
                    <a:pt x="83046" y="325093"/>
                    <a:pt x="197553" y="49696"/>
                  </a:cubicBezTo>
                  <a:cubicBezTo>
                    <a:pt x="209822" y="20189"/>
                    <a:pt x="221421" y="4721"/>
                    <a:pt x="234115" y="932"/>
                  </a:cubicBezTo>
                  <a:close/>
                </a:path>
              </a:pathLst>
            </a:custGeom>
            <a:solidFill>
              <a:schemeClr val="accent2">
                <a:alpha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788DBF81-A235-EF47-B286-EF64790AB965}"/>
                </a:ext>
              </a:extLst>
            </p:cNvPr>
            <p:cNvSpPr/>
            <p:nvPr/>
          </p:nvSpPr>
          <p:spPr>
            <a:xfrm>
              <a:off x="9153412" y="2015415"/>
              <a:ext cx="1480076" cy="1060011"/>
            </a:xfrm>
            <a:custGeom>
              <a:avLst/>
              <a:gdLst>
                <a:gd name="connsiteX0" fmla="*/ 582816 w 1480076"/>
                <a:gd name="connsiteY0" fmla="*/ 15 h 1060011"/>
                <a:gd name="connsiteX1" fmla="*/ 1416285 w 1480076"/>
                <a:gd name="connsiteY1" fmla="*/ 902487 h 1060011"/>
                <a:gd name="connsiteX2" fmla="*/ 1480076 w 1480076"/>
                <a:gd name="connsiteY2" fmla="*/ 1060011 h 1060011"/>
                <a:gd name="connsiteX3" fmla="*/ 1307376 w 1480076"/>
                <a:gd name="connsiteY3" fmla="*/ 1055409 h 1060011"/>
                <a:gd name="connsiteX4" fmla="*/ 52161 w 1480076"/>
                <a:gd name="connsiteY4" fmla="*/ 761780 h 1060011"/>
                <a:gd name="connsiteX5" fmla="*/ 0 w 1480076"/>
                <a:gd name="connsiteY5" fmla="*/ 733556 h 1060011"/>
                <a:gd name="connsiteX6" fmla="*/ 1604 w 1480076"/>
                <a:gd name="connsiteY6" fmla="*/ 731072 h 1060011"/>
                <a:gd name="connsiteX7" fmla="*/ 582816 w 1480076"/>
                <a:gd name="connsiteY7" fmla="*/ 15 h 106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0076" h="1060011">
                  <a:moveTo>
                    <a:pt x="582816" y="15"/>
                  </a:moveTo>
                  <a:cubicBezTo>
                    <a:pt x="868188" y="-1790"/>
                    <a:pt x="1101827" y="152545"/>
                    <a:pt x="1416285" y="902487"/>
                  </a:cubicBezTo>
                  <a:lnTo>
                    <a:pt x="1480076" y="1060011"/>
                  </a:lnTo>
                  <a:lnTo>
                    <a:pt x="1307376" y="1055409"/>
                  </a:lnTo>
                  <a:cubicBezTo>
                    <a:pt x="746751" y="1029392"/>
                    <a:pt x="344230" y="910279"/>
                    <a:pt x="52161" y="761780"/>
                  </a:cubicBezTo>
                  <a:lnTo>
                    <a:pt x="0" y="733556"/>
                  </a:lnTo>
                  <a:lnTo>
                    <a:pt x="1604" y="731072"/>
                  </a:lnTo>
                  <a:cubicBezTo>
                    <a:pt x="196425" y="417637"/>
                    <a:pt x="392568" y="1218"/>
                    <a:pt x="582816" y="15"/>
                  </a:cubicBezTo>
                  <a:close/>
                </a:path>
              </a:pathLst>
            </a:custGeom>
            <a:solidFill>
              <a:schemeClr val="accent1">
                <a:alpha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270AAAE6-F8D6-404D-870C-A5929AB7FE0C}"/>
                </a:ext>
              </a:extLst>
            </p:cNvPr>
            <p:cNvCxnSpPr>
              <a:cxnSpLocks/>
            </p:cNvCxnSpPr>
            <p:nvPr/>
          </p:nvCxnSpPr>
          <p:spPr>
            <a:xfrm flipV="1">
              <a:off x="7433087" y="4021336"/>
              <a:ext cx="0" cy="2022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BE4E727-527B-D443-8C78-0B0E09DB5202}"/>
                </a:ext>
              </a:extLst>
            </p:cNvPr>
            <p:cNvCxnSpPr>
              <a:cxnSpLocks/>
            </p:cNvCxnSpPr>
            <p:nvPr/>
          </p:nvCxnSpPr>
          <p:spPr>
            <a:xfrm>
              <a:off x="7433087" y="6043950"/>
              <a:ext cx="33594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C4CC94C5-E6AF-884C-8E9C-30CE421C6111}"/>
                </a:ext>
              </a:extLst>
            </p:cNvPr>
            <p:cNvSpPr txBox="1"/>
            <p:nvPr/>
          </p:nvSpPr>
          <p:spPr>
            <a:xfrm>
              <a:off x="8670509" y="6068798"/>
              <a:ext cx="884582" cy="369332"/>
            </a:xfrm>
            <a:prstGeom prst="rect">
              <a:avLst/>
            </a:prstGeom>
            <a:noFill/>
          </p:spPr>
          <p:txBody>
            <a:bodyPr wrap="square" rtlCol="0">
              <a:spAutoFit/>
            </a:bodyPr>
            <a:lstStyle/>
            <a:p>
              <a:pPr algn="ctr"/>
              <a:r>
                <a:rPr lang="en-US" dirty="0">
                  <a:latin typeface="+mj-lt"/>
                </a:rPr>
                <a:t>Time</a:t>
              </a:r>
            </a:p>
          </p:txBody>
        </p:sp>
        <p:sp>
          <p:nvSpPr>
            <p:cNvPr id="52" name="TextBox 51">
              <a:extLst>
                <a:ext uri="{FF2B5EF4-FFF2-40B4-BE49-F238E27FC236}">
                  <a16:creationId xmlns:a16="http://schemas.microsoft.com/office/drawing/2014/main" id="{9D2EC521-05E1-7941-866C-4325EFCB8506}"/>
                </a:ext>
              </a:extLst>
            </p:cNvPr>
            <p:cNvSpPr txBox="1"/>
            <p:nvPr/>
          </p:nvSpPr>
          <p:spPr>
            <a:xfrm rot="16200000">
              <a:off x="6515410" y="4847977"/>
              <a:ext cx="1466024" cy="369332"/>
            </a:xfrm>
            <a:prstGeom prst="rect">
              <a:avLst/>
            </a:prstGeom>
            <a:noFill/>
          </p:spPr>
          <p:txBody>
            <a:bodyPr wrap="square" rtlCol="0">
              <a:spAutoFit/>
            </a:bodyPr>
            <a:lstStyle/>
            <a:p>
              <a:pPr algn="ctr"/>
              <a:r>
                <a:rPr lang="en-US" dirty="0">
                  <a:latin typeface="+mj-lt"/>
                </a:rPr>
                <a:t>Impact</a:t>
              </a:r>
            </a:p>
          </p:txBody>
        </p:sp>
        <p:sp>
          <p:nvSpPr>
            <p:cNvPr id="53" name="Freeform 52">
              <a:extLst>
                <a:ext uri="{FF2B5EF4-FFF2-40B4-BE49-F238E27FC236}">
                  <a16:creationId xmlns:a16="http://schemas.microsoft.com/office/drawing/2014/main" id="{68E1AA33-6FBB-0F4B-8DDE-3AAF21C67D9D}"/>
                </a:ext>
              </a:extLst>
            </p:cNvPr>
            <p:cNvSpPr/>
            <p:nvPr/>
          </p:nvSpPr>
          <p:spPr>
            <a:xfrm>
              <a:off x="8128827" y="4269815"/>
              <a:ext cx="2514600" cy="1789043"/>
            </a:xfrm>
            <a:custGeom>
              <a:avLst/>
              <a:gdLst>
                <a:gd name="connsiteX0" fmla="*/ 0 w 2514600"/>
                <a:gd name="connsiteY0" fmla="*/ 1762498 h 1762498"/>
                <a:gd name="connsiteX1" fmla="*/ 208721 w 2514600"/>
                <a:gd name="connsiteY1" fmla="*/ 23150 h 1762498"/>
                <a:gd name="connsiteX2" fmla="*/ 1162878 w 2514600"/>
                <a:gd name="connsiteY2" fmla="*/ 778524 h 1762498"/>
                <a:gd name="connsiteX3" fmla="*/ 2514600 w 2514600"/>
                <a:gd name="connsiteY3" fmla="*/ 1007124 h 1762498"/>
                <a:gd name="connsiteX0" fmla="*/ 50025 w 2564625"/>
                <a:gd name="connsiteY0" fmla="*/ 1751309 h 1751309"/>
                <a:gd name="connsiteX1" fmla="*/ 258746 w 2564625"/>
                <a:gd name="connsiteY1" fmla="*/ 11961 h 1751309"/>
                <a:gd name="connsiteX2" fmla="*/ 2564625 w 2564625"/>
                <a:gd name="connsiteY2" fmla="*/ 995935 h 1751309"/>
                <a:gd name="connsiteX0" fmla="*/ 50025 w 2564625"/>
                <a:gd name="connsiteY0" fmla="*/ 1749437 h 1749437"/>
                <a:gd name="connsiteX1" fmla="*/ 258746 w 2564625"/>
                <a:gd name="connsiteY1" fmla="*/ 10089 h 1749437"/>
                <a:gd name="connsiteX2" fmla="*/ 2564625 w 2564625"/>
                <a:gd name="connsiteY2" fmla="*/ 994063 h 1749437"/>
                <a:gd name="connsiteX0" fmla="*/ 15739 w 2530339"/>
                <a:gd name="connsiteY0" fmla="*/ 1749437 h 1749437"/>
                <a:gd name="connsiteX1" fmla="*/ 224460 w 2530339"/>
                <a:gd name="connsiteY1" fmla="*/ 10089 h 1749437"/>
                <a:gd name="connsiteX2" fmla="*/ 2530339 w 2530339"/>
                <a:gd name="connsiteY2" fmla="*/ 994063 h 1749437"/>
                <a:gd name="connsiteX0" fmla="*/ 0 w 2514600"/>
                <a:gd name="connsiteY0" fmla="*/ 1789043 h 1789043"/>
                <a:gd name="connsiteX1" fmla="*/ 208721 w 2514600"/>
                <a:gd name="connsiteY1" fmla="*/ 49695 h 1789043"/>
                <a:gd name="connsiteX2" fmla="*/ 2514600 w 2514600"/>
                <a:gd name="connsiteY2" fmla="*/ 1033669 h 1789043"/>
                <a:gd name="connsiteX0" fmla="*/ 0 w 2514600"/>
                <a:gd name="connsiteY0" fmla="*/ 1789043 h 1789043"/>
                <a:gd name="connsiteX1" fmla="*/ 208721 w 2514600"/>
                <a:gd name="connsiteY1" fmla="*/ 49695 h 1789043"/>
                <a:gd name="connsiteX2" fmla="*/ 2514600 w 2514600"/>
                <a:gd name="connsiteY2" fmla="*/ 1033669 h 1789043"/>
              </a:gdLst>
              <a:ahLst/>
              <a:cxnLst>
                <a:cxn ang="0">
                  <a:pos x="connsiteX0" y="connsiteY0"/>
                </a:cxn>
                <a:cxn ang="0">
                  <a:pos x="connsiteX1" y="connsiteY1"/>
                </a:cxn>
                <a:cxn ang="0">
                  <a:pos x="connsiteX2" y="connsiteY2"/>
                </a:cxn>
              </a:cxnLst>
              <a:rect l="l" t="t" r="r" b="b"/>
              <a:pathLst>
                <a:path w="2514600" h="1789043">
                  <a:moveTo>
                    <a:pt x="0" y="1789043"/>
                  </a:moveTo>
                  <a:cubicBezTo>
                    <a:pt x="27332" y="991428"/>
                    <a:pt x="77856" y="364434"/>
                    <a:pt x="208721" y="49695"/>
                  </a:cubicBezTo>
                  <a:cubicBezTo>
                    <a:pt x="339586" y="-265044"/>
                    <a:pt x="394253" y="1017519"/>
                    <a:pt x="2514600" y="1033669"/>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07A16D0F-FC46-1E4D-A95F-AE697D34C3DD}"/>
                </a:ext>
              </a:extLst>
            </p:cNvPr>
            <p:cNvSpPr/>
            <p:nvPr/>
          </p:nvSpPr>
          <p:spPr>
            <a:xfrm>
              <a:off x="7433087" y="4351981"/>
              <a:ext cx="3190461" cy="1696940"/>
            </a:xfrm>
            <a:custGeom>
              <a:avLst/>
              <a:gdLst>
                <a:gd name="connsiteX0" fmla="*/ 0 w 3190461"/>
                <a:gd name="connsiteY0" fmla="*/ 1794899 h 1794899"/>
                <a:gd name="connsiteX1" fmla="*/ 188844 w 3190461"/>
                <a:gd name="connsiteY1" fmla="*/ 1516603 h 1794899"/>
                <a:gd name="connsiteX2" fmla="*/ 805070 w 3190461"/>
                <a:gd name="connsiteY2" fmla="*/ 1347638 h 1794899"/>
                <a:gd name="connsiteX3" fmla="*/ 1003853 w 3190461"/>
                <a:gd name="connsiteY3" fmla="*/ 284151 h 1794899"/>
                <a:gd name="connsiteX4" fmla="*/ 1361661 w 3190461"/>
                <a:gd name="connsiteY4" fmla="*/ 15794 h 1794899"/>
                <a:gd name="connsiteX5" fmla="*/ 1908313 w 3190461"/>
                <a:gd name="connsiteY5" fmla="*/ 632020 h 1794899"/>
                <a:gd name="connsiteX6" fmla="*/ 3190461 w 3190461"/>
                <a:gd name="connsiteY6" fmla="*/ 1049464 h 1794899"/>
                <a:gd name="connsiteX0" fmla="*/ 0 w 3190461"/>
                <a:gd name="connsiteY0" fmla="*/ 1794899 h 1794899"/>
                <a:gd name="connsiteX1" fmla="*/ 805070 w 3190461"/>
                <a:gd name="connsiteY1" fmla="*/ 1347638 h 1794899"/>
                <a:gd name="connsiteX2" fmla="*/ 1003853 w 3190461"/>
                <a:gd name="connsiteY2" fmla="*/ 284151 h 1794899"/>
                <a:gd name="connsiteX3" fmla="*/ 1361661 w 3190461"/>
                <a:gd name="connsiteY3" fmla="*/ 15794 h 1794899"/>
                <a:gd name="connsiteX4" fmla="*/ 1908313 w 3190461"/>
                <a:gd name="connsiteY4" fmla="*/ 632020 h 1794899"/>
                <a:gd name="connsiteX5" fmla="*/ 3190461 w 3190461"/>
                <a:gd name="connsiteY5" fmla="*/ 1049464 h 1794899"/>
                <a:gd name="connsiteX0" fmla="*/ 0 w 3190461"/>
                <a:gd name="connsiteY0" fmla="*/ 1794899 h 1794899"/>
                <a:gd name="connsiteX1" fmla="*/ 805070 w 3190461"/>
                <a:gd name="connsiteY1" fmla="*/ 1347638 h 1794899"/>
                <a:gd name="connsiteX2" fmla="*/ 1003853 w 3190461"/>
                <a:gd name="connsiteY2" fmla="*/ 284151 h 1794899"/>
                <a:gd name="connsiteX3" fmla="*/ 1361661 w 3190461"/>
                <a:gd name="connsiteY3" fmla="*/ 15794 h 1794899"/>
                <a:gd name="connsiteX4" fmla="*/ 1908313 w 3190461"/>
                <a:gd name="connsiteY4" fmla="*/ 632020 h 1794899"/>
                <a:gd name="connsiteX5" fmla="*/ 3190461 w 3190461"/>
                <a:gd name="connsiteY5" fmla="*/ 1049464 h 1794899"/>
                <a:gd name="connsiteX0" fmla="*/ 0 w 3190461"/>
                <a:gd name="connsiteY0" fmla="*/ 1779105 h 1779105"/>
                <a:gd name="connsiteX1" fmla="*/ 805070 w 3190461"/>
                <a:gd name="connsiteY1" fmla="*/ 1331844 h 1779105"/>
                <a:gd name="connsiteX2" fmla="*/ 1361661 w 3190461"/>
                <a:gd name="connsiteY2" fmla="*/ 0 h 1779105"/>
                <a:gd name="connsiteX3" fmla="*/ 1908313 w 3190461"/>
                <a:gd name="connsiteY3" fmla="*/ 616226 h 1779105"/>
                <a:gd name="connsiteX4" fmla="*/ 3190461 w 3190461"/>
                <a:gd name="connsiteY4" fmla="*/ 1033670 h 1779105"/>
                <a:gd name="connsiteX0" fmla="*/ 0 w 3190461"/>
                <a:gd name="connsiteY0" fmla="*/ 1769166 h 1769166"/>
                <a:gd name="connsiteX1" fmla="*/ 805070 w 3190461"/>
                <a:gd name="connsiteY1" fmla="*/ 1321905 h 1769166"/>
                <a:gd name="connsiteX2" fmla="*/ 1222514 w 3190461"/>
                <a:gd name="connsiteY2" fmla="*/ 0 h 1769166"/>
                <a:gd name="connsiteX3" fmla="*/ 1908313 w 3190461"/>
                <a:gd name="connsiteY3" fmla="*/ 606287 h 1769166"/>
                <a:gd name="connsiteX4" fmla="*/ 3190461 w 3190461"/>
                <a:gd name="connsiteY4" fmla="*/ 1023731 h 1769166"/>
                <a:gd name="connsiteX0" fmla="*/ 0 w 3190461"/>
                <a:gd name="connsiteY0" fmla="*/ 1813395 h 1813395"/>
                <a:gd name="connsiteX1" fmla="*/ 805070 w 3190461"/>
                <a:gd name="connsiteY1" fmla="*/ 1366134 h 1813395"/>
                <a:gd name="connsiteX2" fmla="*/ 1222514 w 3190461"/>
                <a:gd name="connsiteY2" fmla="*/ 44229 h 1813395"/>
                <a:gd name="connsiteX3" fmla="*/ 1908313 w 3190461"/>
                <a:gd name="connsiteY3" fmla="*/ 650516 h 1813395"/>
                <a:gd name="connsiteX4" fmla="*/ 3190461 w 3190461"/>
                <a:gd name="connsiteY4" fmla="*/ 1067960 h 1813395"/>
                <a:gd name="connsiteX0" fmla="*/ 0 w 3190461"/>
                <a:gd name="connsiteY0" fmla="*/ 1756634 h 1756634"/>
                <a:gd name="connsiteX1" fmla="*/ 805070 w 3190461"/>
                <a:gd name="connsiteY1" fmla="*/ 1309373 h 1756634"/>
                <a:gd name="connsiteX2" fmla="*/ 1093305 w 3190461"/>
                <a:gd name="connsiteY2" fmla="*/ 47103 h 1756634"/>
                <a:gd name="connsiteX3" fmla="*/ 1908313 w 3190461"/>
                <a:gd name="connsiteY3" fmla="*/ 593755 h 1756634"/>
                <a:gd name="connsiteX4" fmla="*/ 3190461 w 3190461"/>
                <a:gd name="connsiteY4" fmla="*/ 1011199 h 1756634"/>
                <a:gd name="connsiteX0" fmla="*/ 0 w 3190461"/>
                <a:gd name="connsiteY0" fmla="*/ 1747210 h 1747210"/>
                <a:gd name="connsiteX1" fmla="*/ 805070 w 3190461"/>
                <a:gd name="connsiteY1" fmla="*/ 1299949 h 1747210"/>
                <a:gd name="connsiteX2" fmla="*/ 1172818 w 3190461"/>
                <a:gd name="connsiteY2" fmla="*/ 47618 h 1747210"/>
                <a:gd name="connsiteX3" fmla="*/ 1908313 w 3190461"/>
                <a:gd name="connsiteY3" fmla="*/ 584331 h 1747210"/>
                <a:gd name="connsiteX4" fmla="*/ 3190461 w 3190461"/>
                <a:gd name="connsiteY4" fmla="*/ 1001775 h 1747210"/>
                <a:gd name="connsiteX0" fmla="*/ 0 w 3190461"/>
                <a:gd name="connsiteY0" fmla="*/ 1701797 h 1701797"/>
                <a:gd name="connsiteX1" fmla="*/ 805070 w 3190461"/>
                <a:gd name="connsiteY1" fmla="*/ 1254536 h 1701797"/>
                <a:gd name="connsiteX2" fmla="*/ 1172818 w 3190461"/>
                <a:gd name="connsiteY2" fmla="*/ 2205 h 1701797"/>
                <a:gd name="connsiteX3" fmla="*/ 3190461 w 3190461"/>
                <a:gd name="connsiteY3" fmla="*/ 956362 h 1701797"/>
                <a:gd name="connsiteX0" fmla="*/ 0 w 3190461"/>
                <a:gd name="connsiteY0" fmla="*/ 1702189 h 1702189"/>
                <a:gd name="connsiteX1" fmla="*/ 805070 w 3190461"/>
                <a:gd name="connsiteY1" fmla="*/ 1254928 h 1702189"/>
                <a:gd name="connsiteX2" fmla="*/ 1172818 w 3190461"/>
                <a:gd name="connsiteY2" fmla="*/ 2597 h 1702189"/>
                <a:gd name="connsiteX3" fmla="*/ 3190461 w 3190461"/>
                <a:gd name="connsiteY3" fmla="*/ 956754 h 1702189"/>
                <a:gd name="connsiteX0" fmla="*/ 0 w 3190461"/>
                <a:gd name="connsiteY0" fmla="*/ 1746240 h 1746240"/>
                <a:gd name="connsiteX1" fmla="*/ 805070 w 3190461"/>
                <a:gd name="connsiteY1" fmla="*/ 1298979 h 1746240"/>
                <a:gd name="connsiteX2" fmla="*/ 1172818 w 3190461"/>
                <a:gd name="connsiteY2" fmla="*/ 46648 h 1746240"/>
                <a:gd name="connsiteX3" fmla="*/ 3190461 w 3190461"/>
                <a:gd name="connsiteY3" fmla="*/ 1000805 h 1746240"/>
                <a:gd name="connsiteX0" fmla="*/ 0 w 3190461"/>
                <a:gd name="connsiteY0" fmla="*/ 1670383 h 1670383"/>
                <a:gd name="connsiteX1" fmla="*/ 805070 w 3190461"/>
                <a:gd name="connsiteY1" fmla="*/ 1223122 h 1670383"/>
                <a:gd name="connsiteX2" fmla="*/ 1083365 w 3190461"/>
                <a:gd name="connsiteY2" fmla="*/ 50304 h 1670383"/>
                <a:gd name="connsiteX3" fmla="*/ 3190461 w 3190461"/>
                <a:gd name="connsiteY3" fmla="*/ 924948 h 1670383"/>
                <a:gd name="connsiteX0" fmla="*/ 0 w 3190461"/>
                <a:gd name="connsiteY0" fmla="*/ 1712660 h 1712660"/>
                <a:gd name="connsiteX1" fmla="*/ 805070 w 3190461"/>
                <a:gd name="connsiteY1" fmla="*/ 1265399 h 1712660"/>
                <a:gd name="connsiteX2" fmla="*/ 1083365 w 3190461"/>
                <a:gd name="connsiteY2" fmla="*/ 92581 h 1712660"/>
                <a:gd name="connsiteX3" fmla="*/ 3190461 w 3190461"/>
                <a:gd name="connsiteY3" fmla="*/ 967225 h 1712660"/>
                <a:gd name="connsiteX0" fmla="*/ 0 w 3190461"/>
                <a:gd name="connsiteY0" fmla="*/ 1623185 h 1623185"/>
                <a:gd name="connsiteX1" fmla="*/ 894522 w 3190461"/>
                <a:gd name="connsiteY1" fmla="*/ 1185864 h 1623185"/>
                <a:gd name="connsiteX2" fmla="*/ 1083365 w 3190461"/>
                <a:gd name="connsiteY2" fmla="*/ 3106 h 1623185"/>
                <a:gd name="connsiteX3" fmla="*/ 3190461 w 3190461"/>
                <a:gd name="connsiteY3" fmla="*/ 877750 h 1623185"/>
                <a:gd name="connsiteX0" fmla="*/ 0 w 3190461"/>
                <a:gd name="connsiteY0" fmla="*/ 1722158 h 1722158"/>
                <a:gd name="connsiteX1" fmla="*/ 894522 w 3190461"/>
                <a:gd name="connsiteY1" fmla="*/ 1284837 h 1722158"/>
                <a:gd name="connsiteX2" fmla="*/ 1292086 w 3190461"/>
                <a:gd name="connsiteY2" fmla="*/ 2688 h 1722158"/>
                <a:gd name="connsiteX3" fmla="*/ 3190461 w 3190461"/>
                <a:gd name="connsiteY3" fmla="*/ 976723 h 1722158"/>
                <a:gd name="connsiteX0" fmla="*/ 0 w 3190461"/>
                <a:gd name="connsiteY0" fmla="*/ 1768594 h 1768594"/>
                <a:gd name="connsiteX1" fmla="*/ 894522 w 3190461"/>
                <a:gd name="connsiteY1" fmla="*/ 1331273 h 1768594"/>
                <a:gd name="connsiteX2" fmla="*/ 1292086 w 3190461"/>
                <a:gd name="connsiteY2" fmla="*/ 49124 h 1768594"/>
                <a:gd name="connsiteX3" fmla="*/ 3190461 w 3190461"/>
                <a:gd name="connsiteY3" fmla="*/ 1023159 h 1768594"/>
                <a:gd name="connsiteX0" fmla="*/ 0 w 3190461"/>
                <a:gd name="connsiteY0" fmla="*/ 1770292 h 1770292"/>
                <a:gd name="connsiteX1" fmla="*/ 894522 w 3190461"/>
                <a:gd name="connsiteY1" fmla="*/ 1332971 h 1770292"/>
                <a:gd name="connsiteX2" fmla="*/ 1292086 w 3190461"/>
                <a:gd name="connsiteY2" fmla="*/ 50822 h 1770292"/>
                <a:gd name="connsiteX3" fmla="*/ 3190461 w 3190461"/>
                <a:gd name="connsiteY3" fmla="*/ 1024857 h 1770292"/>
                <a:gd name="connsiteX0" fmla="*/ 0 w 3190461"/>
                <a:gd name="connsiteY0" fmla="*/ 1758515 h 1758515"/>
                <a:gd name="connsiteX1" fmla="*/ 894522 w 3190461"/>
                <a:gd name="connsiteY1" fmla="*/ 1321194 h 1758515"/>
                <a:gd name="connsiteX2" fmla="*/ 1106735 w 3190461"/>
                <a:gd name="connsiteY2" fmla="*/ 51401 h 1758515"/>
                <a:gd name="connsiteX3" fmla="*/ 3190461 w 3190461"/>
                <a:gd name="connsiteY3" fmla="*/ 1013080 h 1758515"/>
                <a:gd name="connsiteX0" fmla="*/ 0 w 3190461"/>
                <a:gd name="connsiteY0" fmla="*/ 1709585 h 1709585"/>
                <a:gd name="connsiteX1" fmla="*/ 758598 w 3190461"/>
                <a:gd name="connsiteY1" fmla="*/ 1247550 h 1709585"/>
                <a:gd name="connsiteX2" fmla="*/ 1106735 w 3190461"/>
                <a:gd name="connsiteY2" fmla="*/ 2471 h 1709585"/>
                <a:gd name="connsiteX3" fmla="*/ 3190461 w 3190461"/>
                <a:gd name="connsiteY3" fmla="*/ 964150 h 1709585"/>
                <a:gd name="connsiteX0" fmla="*/ 0 w 3190461"/>
                <a:gd name="connsiteY0" fmla="*/ 1709585 h 1709585"/>
                <a:gd name="connsiteX1" fmla="*/ 758598 w 3190461"/>
                <a:gd name="connsiteY1" fmla="*/ 1247550 h 1709585"/>
                <a:gd name="connsiteX2" fmla="*/ 1106735 w 3190461"/>
                <a:gd name="connsiteY2" fmla="*/ 2471 h 1709585"/>
                <a:gd name="connsiteX3" fmla="*/ 3190461 w 3190461"/>
                <a:gd name="connsiteY3" fmla="*/ 964150 h 1709585"/>
                <a:gd name="connsiteX0" fmla="*/ 0 w 3190461"/>
                <a:gd name="connsiteY0" fmla="*/ 1697274 h 1697274"/>
                <a:gd name="connsiteX1" fmla="*/ 758598 w 3190461"/>
                <a:gd name="connsiteY1" fmla="*/ 1235239 h 1697274"/>
                <a:gd name="connsiteX2" fmla="*/ 1168519 w 3190461"/>
                <a:gd name="connsiteY2" fmla="*/ 2517 h 1697274"/>
                <a:gd name="connsiteX3" fmla="*/ 3190461 w 3190461"/>
                <a:gd name="connsiteY3" fmla="*/ 951839 h 1697274"/>
                <a:gd name="connsiteX0" fmla="*/ 0 w 3190461"/>
                <a:gd name="connsiteY0" fmla="*/ 1711194 h 1711194"/>
                <a:gd name="connsiteX1" fmla="*/ 758598 w 3190461"/>
                <a:gd name="connsiteY1" fmla="*/ 1249159 h 1711194"/>
                <a:gd name="connsiteX2" fmla="*/ 1168519 w 3190461"/>
                <a:gd name="connsiteY2" fmla="*/ 16437 h 1711194"/>
                <a:gd name="connsiteX3" fmla="*/ 3190461 w 3190461"/>
                <a:gd name="connsiteY3" fmla="*/ 965759 h 1711194"/>
                <a:gd name="connsiteX0" fmla="*/ 0 w 3190461"/>
                <a:gd name="connsiteY0" fmla="*/ 1699088 h 1699088"/>
                <a:gd name="connsiteX1" fmla="*/ 758598 w 3190461"/>
                <a:gd name="connsiteY1" fmla="*/ 1237053 h 1699088"/>
                <a:gd name="connsiteX2" fmla="*/ 1082022 w 3190461"/>
                <a:gd name="connsiteY2" fmla="*/ 16687 h 1699088"/>
                <a:gd name="connsiteX3" fmla="*/ 3190461 w 3190461"/>
                <a:gd name="connsiteY3" fmla="*/ 953653 h 1699088"/>
                <a:gd name="connsiteX0" fmla="*/ 0 w 3190461"/>
                <a:gd name="connsiteY0" fmla="*/ 1696940 h 1696940"/>
                <a:gd name="connsiteX1" fmla="*/ 758598 w 3190461"/>
                <a:gd name="connsiteY1" fmla="*/ 1234905 h 1696940"/>
                <a:gd name="connsiteX2" fmla="*/ 1082022 w 3190461"/>
                <a:gd name="connsiteY2" fmla="*/ 14539 h 1696940"/>
                <a:gd name="connsiteX3" fmla="*/ 3190461 w 3190461"/>
                <a:gd name="connsiteY3" fmla="*/ 951505 h 1696940"/>
              </a:gdLst>
              <a:ahLst/>
              <a:cxnLst>
                <a:cxn ang="0">
                  <a:pos x="connsiteX0" y="connsiteY0"/>
                </a:cxn>
                <a:cxn ang="0">
                  <a:pos x="connsiteX1" y="connsiteY1"/>
                </a:cxn>
                <a:cxn ang="0">
                  <a:pos x="connsiteX2" y="connsiteY2"/>
                </a:cxn>
                <a:cxn ang="0">
                  <a:pos x="connsiteX3" y="connsiteY3"/>
                </a:cxn>
              </a:cxnLst>
              <a:rect l="l" t="t" r="r" b="b"/>
              <a:pathLst>
                <a:path w="3190461" h="1696940">
                  <a:moveTo>
                    <a:pt x="0" y="1696940"/>
                  </a:moveTo>
                  <a:cubicBezTo>
                    <a:pt x="187870" y="1194108"/>
                    <a:pt x="578261" y="1515305"/>
                    <a:pt x="758598" y="1234905"/>
                  </a:cubicBezTo>
                  <a:cubicBezTo>
                    <a:pt x="938935" y="954505"/>
                    <a:pt x="874419" y="148270"/>
                    <a:pt x="1082022" y="14539"/>
                  </a:cubicBezTo>
                  <a:cubicBezTo>
                    <a:pt x="1289625" y="-119192"/>
                    <a:pt x="1471317" y="707325"/>
                    <a:pt x="3190461" y="951505"/>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02C7226A-86A1-E640-80D4-9F2312AB59C4}"/>
                </a:ext>
              </a:extLst>
            </p:cNvPr>
            <p:cNvCxnSpPr>
              <a:cxnSpLocks/>
            </p:cNvCxnSpPr>
            <p:nvPr/>
          </p:nvCxnSpPr>
          <p:spPr>
            <a:xfrm flipV="1">
              <a:off x="8902658" y="4835218"/>
              <a:ext cx="307118" cy="467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9B31D164-A42D-9A46-BC7B-ADF7F0495A1E}"/>
                </a:ext>
              </a:extLst>
            </p:cNvPr>
            <p:cNvCxnSpPr>
              <a:cxnSpLocks/>
            </p:cNvCxnSpPr>
            <p:nvPr/>
          </p:nvCxnSpPr>
          <p:spPr>
            <a:xfrm flipH="1" flipV="1">
              <a:off x="8389396" y="4909361"/>
              <a:ext cx="507541" cy="394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B5C11681-4E39-284E-9B45-8EC34ADEF459}"/>
                </a:ext>
              </a:extLst>
            </p:cNvPr>
            <p:cNvSpPr txBox="1"/>
            <p:nvPr/>
          </p:nvSpPr>
          <p:spPr>
            <a:xfrm>
              <a:off x="8667106" y="5263443"/>
              <a:ext cx="1253975" cy="646331"/>
            </a:xfrm>
            <a:prstGeom prst="rect">
              <a:avLst/>
            </a:prstGeom>
            <a:noFill/>
          </p:spPr>
          <p:txBody>
            <a:bodyPr wrap="square" rtlCol="0">
              <a:spAutoFit/>
            </a:bodyPr>
            <a:lstStyle/>
            <a:p>
              <a:pPr algn="ctr"/>
              <a:r>
                <a:rPr lang="en-US" dirty="0">
                  <a:latin typeface="+mj-lt"/>
                </a:rPr>
                <a:t>Improved outcomes</a:t>
              </a:r>
            </a:p>
          </p:txBody>
        </p:sp>
        <p:cxnSp>
          <p:nvCxnSpPr>
            <p:cNvPr id="58" name="Straight Arrow Connector 57">
              <a:extLst>
                <a:ext uri="{FF2B5EF4-FFF2-40B4-BE49-F238E27FC236}">
                  <a16:creationId xmlns:a16="http://schemas.microsoft.com/office/drawing/2014/main" id="{E0E2F4B8-F640-7141-8F09-E327B5CE742E}"/>
                </a:ext>
              </a:extLst>
            </p:cNvPr>
            <p:cNvCxnSpPr>
              <a:cxnSpLocks/>
            </p:cNvCxnSpPr>
            <p:nvPr/>
          </p:nvCxnSpPr>
          <p:spPr>
            <a:xfrm flipV="1">
              <a:off x="7433087" y="1800977"/>
              <a:ext cx="0" cy="20226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FE23E05-1BB4-8447-BB2B-402EE5213FC0}"/>
                </a:ext>
              </a:extLst>
            </p:cNvPr>
            <p:cNvCxnSpPr>
              <a:cxnSpLocks/>
            </p:cNvCxnSpPr>
            <p:nvPr/>
          </p:nvCxnSpPr>
          <p:spPr>
            <a:xfrm>
              <a:off x="7433087" y="3823591"/>
              <a:ext cx="33594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4BDF89B2-7E19-EE4C-B5CE-B531C9857C8B}"/>
                </a:ext>
              </a:extLst>
            </p:cNvPr>
            <p:cNvSpPr txBox="1"/>
            <p:nvPr/>
          </p:nvSpPr>
          <p:spPr>
            <a:xfrm>
              <a:off x="8670509" y="3848439"/>
              <a:ext cx="884582" cy="369332"/>
            </a:xfrm>
            <a:prstGeom prst="rect">
              <a:avLst/>
            </a:prstGeom>
            <a:noFill/>
          </p:spPr>
          <p:txBody>
            <a:bodyPr wrap="square" rtlCol="0">
              <a:spAutoFit/>
            </a:bodyPr>
            <a:lstStyle/>
            <a:p>
              <a:pPr algn="ctr"/>
              <a:r>
                <a:rPr lang="en-US" dirty="0">
                  <a:latin typeface="+mj-lt"/>
                </a:rPr>
                <a:t>Time</a:t>
              </a:r>
            </a:p>
          </p:txBody>
        </p:sp>
        <p:sp>
          <p:nvSpPr>
            <p:cNvPr id="61" name="TextBox 60">
              <a:extLst>
                <a:ext uri="{FF2B5EF4-FFF2-40B4-BE49-F238E27FC236}">
                  <a16:creationId xmlns:a16="http://schemas.microsoft.com/office/drawing/2014/main" id="{DC00DAB9-5268-C54D-8CF3-6311B5A3E87F}"/>
                </a:ext>
              </a:extLst>
            </p:cNvPr>
            <p:cNvSpPr txBox="1"/>
            <p:nvPr/>
          </p:nvSpPr>
          <p:spPr>
            <a:xfrm rot="16200000">
              <a:off x="6515410" y="2627618"/>
              <a:ext cx="1466024" cy="369332"/>
            </a:xfrm>
            <a:prstGeom prst="rect">
              <a:avLst/>
            </a:prstGeom>
            <a:noFill/>
          </p:spPr>
          <p:txBody>
            <a:bodyPr wrap="square" rtlCol="0">
              <a:spAutoFit/>
            </a:bodyPr>
            <a:lstStyle/>
            <a:p>
              <a:pPr algn="ctr"/>
              <a:r>
                <a:rPr lang="en-US" dirty="0">
                  <a:latin typeface="+mj-lt"/>
                </a:rPr>
                <a:t>Impact</a:t>
              </a:r>
            </a:p>
          </p:txBody>
        </p:sp>
        <p:sp>
          <p:nvSpPr>
            <p:cNvPr id="62" name="Freeform 61">
              <a:extLst>
                <a:ext uri="{FF2B5EF4-FFF2-40B4-BE49-F238E27FC236}">
                  <a16:creationId xmlns:a16="http://schemas.microsoft.com/office/drawing/2014/main" id="{17B74A9B-0DC9-014B-A874-AE58DC8347FB}"/>
                </a:ext>
              </a:extLst>
            </p:cNvPr>
            <p:cNvSpPr/>
            <p:nvPr/>
          </p:nvSpPr>
          <p:spPr>
            <a:xfrm>
              <a:off x="8128827" y="2049456"/>
              <a:ext cx="2514600" cy="1789043"/>
            </a:xfrm>
            <a:custGeom>
              <a:avLst/>
              <a:gdLst>
                <a:gd name="connsiteX0" fmla="*/ 0 w 2514600"/>
                <a:gd name="connsiteY0" fmla="*/ 1762498 h 1762498"/>
                <a:gd name="connsiteX1" fmla="*/ 208721 w 2514600"/>
                <a:gd name="connsiteY1" fmla="*/ 23150 h 1762498"/>
                <a:gd name="connsiteX2" fmla="*/ 1162878 w 2514600"/>
                <a:gd name="connsiteY2" fmla="*/ 778524 h 1762498"/>
                <a:gd name="connsiteX3" fmla="*/ 2514600 w 2514600"/>
                <a:gd name="connsiteY3" fmla="*/ 1007124 h 1762498"/>
                <a:gd name="connsiteX0" fmla="*/ 50025 w 2564625"/>
                <a:gd name="connsiteY0" fmla="*/ 1751309 h 1751309"/>
                <a:gd name="connsiteX1" fmla="*/ 258746 w 2564625"/>
                <a:gd name="connsiteY1" fmla="*/ 11961 h 1751309"/>
                <a:gd name="connsiteX2" fmla="*/ 2564625 w 2564625"/>
                <a:gd name="connsiteY2" fmla="*/ 995935 h 1751309"/>
                <a:gd name="connsiteX0" fmla="*/ 50025 w 2564625"/>
                <a:gd name="connsiteY0" fmla="*/ 1749437 h 1749437"/>
                <a:gd name="connsiteX1" fmla="*/ 258746 w 2564625"/>
                <a:gd name="connsiteY1" fmla="*/ 10089 h 1749437"/>
                <a:gd name="connsiteX2" fmla="*/ 2564625 w 2564625"/>
                <a:gd name="connsiteY2" fmla="*/ 994063 h 1749437"/>
                <a:gd name="connsiteX0" fmla="*/ 15739 w 2530339"/>
                <a:gd name="connsiteY0" fmla="*/ 1749437 h 1749437"/>
                <a:gd name="connsiteX1" fmla="*/ 224460 w 2530339"/>
                <a:gd name="connsiteY1" fmla="*/ 10089 h 1749437"/>
                <a:gd name="connsiteX2" fmla="*/ 2530339 w 2530339"/>
                <a:gd name="connsiteY2" fmla="*/ 994063 h 1749437"/>
                <a:gd name="connsiteX0" fmla="*/ 0 w 2514600"/>
                <a:gd name="connsiteY0" fmla="*/ 1789043 h 1789043"/>
                <a:gd name="connsiteX1" fmla="*/ 208721 w 2514600"/>
                <a:gd name="connsiteY1" fmla="*/ 49695 h 1789043"/>
                <a:gd name="connsiteX2" fmla="*/ 2514600 w 2514600"/>
                <a:gd name="connsiteY2" fmla="*/ 1033669 h 1789043"/>
                <a:gd name="connsiteX0" fmla="*/ 0 w 2514600"/>
                <a:gd name="connsiteY0" fmla="*/ 1789043 h 1789043"/>
                <a:gd name="connsiteX1" fmla="*/ 208721 w 2514600"/>
                <a:gd name="connsiteY1" fmla="*/ 49695 h 1789043"/>
                <a:gd name="connsiteX2" fmla="*/ 2514600 w 2514600"/>
                <a:gd name="connsiteY2" fmla="*/ 1033669 h 1789043"/>
              </a:gdLst>
              <a:ahLst/>
              <a:cxnLst>
                <a:cxn ang="0">
                  <a:pos x="connsiteX0" y="connsiteY0"/>
                </a:cxn>
                <a:cxn ang="0">
                  <a:pos x="connsiteX1" y="connsiteY1"/>
                </a:cxn>
                <a:cxn ang="0">
                  <a:pos x="connsiteX2" y="connsiteY2"/>
                </a:cxn>
              </a:cxnLst>
              <a:rect l="l" t="t" r="r" b="b"/>
              <a:pathLst>
                <a:path w="2514600" h="1789043">
                  <a:moveTo>
                    <a:pt x="0" y="1789043"/>
                  </a:moveTo>
                  <a:cubicBezTo>
                    <a:pt x="27332" y="991428"/>
                    <a:pt x="77856" y="364434"/>
                    <a:pt x="208721" y="49695"/>
                  </a:cubicBezTo>
                  <a:cubicBezTo>
                    <a:pt x="339586" y="-265044"/>
                    <a:pt x="394253" y="1017519"/>
                    <a:pt x="2514600" y="1033669"/>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45DE621D-612E-7845-9A10-629D4A464F8E}"/>
                </a:ext>
              </a:extLst>
            </p:cNvPr>
            <p:cNvSpPr/>
            <p:nvPr/>
          </p:nvSpPr>
          <p:spPr>
            <a:xfrm>
              <a:off x="7433087" y="2022578"/>
              <a:ext cx="3190461" cy="1805983"/>
            </a:xfrm>
            <a:custGeom>
              <a:avLst/>
              <a:gdLst>
                <a:gd name="connsiteX0" fmla="*/ 0 w 3190461"/>
                <a:gd name="connsiteY0" fmla="*/ 1794899 h 1794899"/>
                <a:gd name="connsiteX1" fmla="*/ 188844 w 3190461"/>
                <a:gd name="connsiteY1" fmla="*/ 1516603 h 1794899"/>
                <a:gd name="connsiteX2" fmla="*/ 805070 w 3190461"/>
                <a:gd name="connsiteY2" fmla="*/ 1347638 h 1794899"/>
                <a:gd name="connsiteX3" fmla="*/ 1003853 w 3190461"/>
                <a:gd name="connsiteY3" fmla="*/ 284151 h 1794899"/>
                <a:gd name="connsiteX4" fmla="*/ 1361661 w 3190461"/>
                <a:gd name="connsiteY4" fmla="*/ 15794 h 1794899"/>
                <a:gd name="connsiteX5" fmla="*/ 1908313 w 3190461"/>
                <a:gd name="connsiteY5" fmla="*/ 632020 h 1794899"/>
                <a:gd name="connsiteX6" fmla="*/ 3190461 w 3190461"/>
                <a:gd name="connsiteY6" fmla="*/ 1049464 h 1794899"/>
                <a:gd name="connsiteX0" fmla="*/ 0 w 3190461"/>
                <a:gd name="connsiteY0" fmla="*/ 1794899 h 1794899"/>
                <a:gd name="connsiteX1" fmla="*/ 805070 w 3190461"/>
                <a:gd name="connsiteY1" fmla="*/ 1347638 h 1794899"/>
                <a:gd name="connsiteX2" fmla="*/ 1003853 w 3190461"/>
                <a:gd name="connsiteY2" fmla="*/ 284151 h 1794899"/>
                <a:gd name="connsiteX3" fmla="*/ 1361661 w 3190461"/>
                <a:gd name="connsiteY3" fmla="*/ 15794 h 1794899"/>
                <a:gd name="connsiteX4" fmla="*/ 1908313 w 3190461"/>
                <a:gd name="connsiteY4" fmla="*/ 632020 h 1794899"/>
                <a:gd name="connsiteX5" fmla="*/ 3190461 w 3190461"/>
                <a:gd name="connsiteY5" fmla="*/ 1049464 h 1794899"/>
                <a:gd name="connsiteX0" fmla="*/ 0 w 3190461"/>
                <a:gd name="connsiteY0" fmla="*/ 1794899 h 1794899"/>
                <a:gd name="connsiteX1" fmla="*/ 805070 w 3190461"/>
                <a:gd name="connsiteY1" fmla="*/ 1347638 h 1794899"/>
                <a:gd name="connsiteX2" fmla="*/ 1003853 w 3190461"/>
                <a:gd name="connsiteY2" fmla="*/ 284151 h 1794899"/>
                <a:gd name="connsiteX3" fmla="*/ 1361661 w 3190461"/>
                <a:gd name="connsiteY3" fmla="*/ 15794 h 1794899"/>
                <a:gd name="connsiteX4" fmla="*/ 1908313 w 3190461"/>
                <a:gd name="connsiteY4" fmla="*/ 632020 h 1794899"/>
                <a:gd name="connsiteX5" fmla="*/ 3190461 w 3190461"/>
                <a:gd name="connsiteY5" fmla="*/ 1049464 h 1794899"/>
                <a:gd name="connsiteX0" fmla="*/ 0 w 3190461"/>
                <a:gd name="connsiteY0" fmla="*/ 1779105 h 1779105"/>
                <a:gd name="connsiteX1" fmla="*/ 805070 w 3190461"/>
                <a:gd name="connsiteY1" fmla="*/ 1331844 h 1779105"/>
                <a:gd name="connsiteX2" fmla="*/ 1361661 w 3190461"/>
                <a:gd name="connsiteY2" fmla="*/ 0 h 1779105"/>
                <a:gd name="connsiteX3" fmla="*/ 1908313 w 3190461"/>
                <a:gd name="connsiteY3" fmla="*/ 616226 h 1779105"/>
                <a:gd name="connsiteX4" fmla="*/ 3190461 w 3190461"/>
                <a:gd name="connsiteY4" fmla="*/ 1033670 h 1779105"/>
                <a:gd name="connsiteX0" fmla="*/ 0 w 3190461"/>
                <a:gd name="connsiteY0" fmla="*/ 1769166 h 1769166"/>
                <a:gd name="connsiteX1" fmla="*/ 805070 w 3190461"/>
                <a:gd name="connsiteY1" fmla="*/ 1321905 h 1769166"/>
                <a:gd name="connsiteX2" fmla="*/ 1222514 w 3190461"/>
                <a:gd name="connsiteY2" fmla="*/ 0 h 1769166"/>
                <a:gd name="connsiteX3" fmla="*/ 1908313 w 3190461"/>
                <a:gd name="connsiteY3" fmla="*/ 606287 h 1769166"/>
                <a:gd name="connsiteX4" fmla="*/ 3190461 w 3190461"/>
                <a:gd name="connsiteY4" fmla="*/ 1023731 h 1769166"/>
                <a:gd name="connsiteX0" fmla="*/ 0 w 3190461"/>
                <a:gd name="connsiteY0" fmla="*/ 1813395 h 1813395"/>
                <a:gd name="connsiteX1" fmla="*/ 805070 w 3190461"/>
                <a:gd name="connsiteY1" fmla="*/ 1366134 h 1813395"/>
                <a:gd name="connsiteX2" fmla="*/ 1222514 w 3190461"/>
                <a:gd name="connsiteY2" fmla="*/ 44229 h 1813395"/>
                <a:gd name="connsiteX3" fmla="*/ 1908313 w 3190461"/>
                <a:gd name="connsiteY3" fmla="*/ 650516 h 1813395"/>
                <a:gd name="connsiteX4" fmla="*/ 3190461 w 3190461"/>
                <a:gd name="connsiteY4" fmla="*/ 1067960 h 1813395"/>
                <a:gd name="connsiteX0" fmla="*/ 0 w 3190461"/>
                <a:gd name="connsiteY0" fmla="*/ 1756634 h 1756634"/>
                <a:gd name="connsiteX1" fmla="*/ 805070 w 3190461"/>
                <a:gd name="connsiteY1" fmla="*/ 1309373 h 1756634"/>
                <a:gd name="connsiteX2" fmla="*/ 1093305 w 3190461"/>
                <a:gd name="connsiteY2" fmla="*/ 47103 h 1756634"/>
                <a:gd name="connsiteX3" fmla="*/ 1908313 w 3190461"/>
                <a:gd name="connsiteY3" fmla="*/ 593755 h 1756634"/>
                <a:gd name="connsiteX4" fmla="*/ 3190461 w 3190461"/>
                <a:gd name="connsiteY4" fmla="*/ 1011199 h 1756634"/>
                <a:gd name="connsiteX0" fmla="*/ 0 w 3190461"/>
                <a:gd name="connsiteY0" fmla="*/ 1747210 h 1747210"/>
                <a:gd name="connsiteX1" fmla="*/ 805070 w 3190461"/>
                <a:gd name="connsiteY1" fmla="*/ 1299949 h 1747210"/>
                <a:gd name="connsiteX2" fmla="*/ 1172818 w 3190461"/>
                <a:gd name="connsiteY2" fmla="*/ 47618 h 1747210"/>
                <a:gd name="connsiteX3" fmla="*/ 1908313 w 3190461"/>
                <a:gd name="connsiteY3" fmla="*/ 584331 h 1747210"/>
                <a:gd name="connsiteX4" fmla="*/ 3190461 w 3190461"/>
                <a:gd name="connsiteY4" fmla="*/ 1001775 h 1747210"/>
                <a:gd name="connsiteX0" fmla="*/ 0 w 3190461"/>
                <a:gd name="connsiteY0" fmla="*/ 1701797 h 1701797"/>
                <a:gd name="connsiteX1" fmla="*/ 805070 w 3190461"/>
                <a:gd name="connsiteY1" fmla="*/ 1254536 h 1701797"/>
                <a:gd name="connsiteX2" fmla="*/ 1172818 w 3190461"/>
                <a:gd name="connsiteY2" fmla="*/ 2205 h 1701797"/>
                <a:gd name="connsiteX3" fmla="*/ 3190461 w 3190461"/>
                <a:gd name="connsiteY3" fmla="*/ 956362 h 1701797"/>
                <a:gd name="connsiteX0" fmla="*/ 0 w 3190461"/>
                <a:gd name="connsiteY0" fmla="*/ 1702189 h 1702189"/>
                <a:gd name="connsiteX1" fmla="*/ 805070 w 3190461"/>
                <a:gd name="connsiteY1" fmla="*/ 1254928 h 1702189"/>
                <a:gd name="connsiteX2" fmla="*/ 1172818 w 3190461"/>
                <a:gd name="connsiteY2" fmla="*/ 2597 h 1702189"/>
                <a:gd name="connsiteX3" fmla="*/ 3190461 w 3190461"/>
                <a:gd name="connsiteY3" fmla="*/ 956754 h 1702189"/>
                <a:gd name="connsiteX0" fmla="*/ 0 w 3190461"/>
                <a:gd name="connsiteY0" fmla="*/ 1746240 h 1746240"/>
                <a:gd name="connsiteX1" fmla="*/ 805070 w 3190461"/>
                <a:gd name="connsiteY1" fmla="*/ 1298979 h 1746240"/>
                <a:gd name="connsiteX2" fmla="*/ 1172818 w 3190461"/>
                <a:gd name="connsiteY2" fmla="*/ 46648 h 1746240"/>
                <a:gd name="connsiteX3" fmla="*/ 3190461 w 3190461"/>
                <a:gd name="connsiteY3" fmla="*/ 1000805 h 1746240"/>
                <a:gd name="connsiteX0" fmla="*/ 0 w 3190461"/>
                <a:gd name="connsiteY0" fmla="*/ 1670383 h 1670383"/>
                <a:gd name="connsiteX1" fmla="*/ 805070 w 3190461"/>
                <a:gd name="connsiteY1" fmla="*/ 1223122 h 1670383"/>
                <a:gd name="connsiteX2" fmla="*/ 1083365 w 3190461"/>
                <a:gd name="connsiteY2" fmla="*/ 50304 h 1670383"/>
                <a:gd name="connsiteX3" fmla="*/ 3190461 w 3190461"/>
                <a:gd name="connsiteY3" fmla="*/ 924948 h 1670383"/>
                <a:gd name="connsiteX0" fmla="*/ 0 w 3190461"/>
                <a:gd name="connsiteY0" fmla="*/ 1712660 h 1712660"/>
                <a:gd name="connsiteX1" fmla="*/ 805070 w 3190461"/>
                <a:gd name="connsiteY1" fmla="*/ 1265399 h 1712660"/>
                <a:gd name="connsiteX2" fmla="*/ 1083365 w 3190461"/>
                <a:gd name="connsiteY2" fmla="*/ 92581 h 1712660"/>
                <a:gd name="connsiteX3" fmla="*/ 3190461 w 3190461"/>
                <a:gd name="connsiteY3" fmla="*/ 967225 h 1712660"/>
                <a:gd name="connsiteX0" fmla="*/ 0 w 3190461"/>
                <a:gd name="connsiteY0" fmla="*/ 1623185 h 1623185"/>
                <a:gd name="connsiteX1" fmla="*/ 894522 w 3190461"/>
                <a:gd name="connsiteY1" fmla="*/ 1185864 h 1623185"/>
                <a:gd name="connsiteX2" fmla="*/ 1083365 w 3190461"/>
                <a:gd name="connsiteY2" fmla="*/ 3106 h 1623185"/>
                <a:gd name="connsiteX3" fmla="*/ 3190461 w 3190461"/>
                <a:gd name="connsiteY3" fmla="*/ 877750 h 1623185"/>
                <a:gd name="connsiteX0" fmla="*/ 0 w 3190461"/>
                <a:gd name="connsiteY0" fmla="*/ 1722158 h 1722158"/>
                <a:gd name="connsiteX1" fmla="*/ 894522 w 3190461"/>
                <a:gd name="connsiteY1" fmla="*/ 1284837 h 1722158"/>
                <a:gd name="connsiteX2" fmla="*/ 1292086 w 3190461"/>
                <a:gd name="connsiteY2" fmla="*/ 2688 h 1722158"/>
                <a:gd name="connsiteX3" fmla="*/ 3190461 w 3190461"/>
                <a:gd name="connsiteY3" fmla="*/ 976723 h 1722158"/>
                <a:gd name="connsiteX0" fmla="*/ 0 w 3190461"/>
                <a:gd name="connsiteY0" fmla="*/ 1768594 h 1768594"/>
                <a:gd name="connsiteX1" fmla="*/ 894522 w 3190461"/>
                <a:gd name="connsiteY1" fmla="*/ 1331273 h 1768594"/>
                <a:gd name="connsiteX2" fmla="*/ 1292086 w 3190461"/>
                <a:gd name="connsiteY2" fmla="*/ 49124 h 1768594"/>
                <a:gd name="connsiteX3" fmla="*/ 3190461 w 3190461"/>
                <a:gd name="connsiteY3" fmla="*/ 1023159 h 1768594"/>
                <a:gd name="connsiteX0" fmla="*/ 0 w 3190461"/>
                <a:gd name="connsiteY0" fmla="*/ 1770292 h 1770292"/>
                <a:gd name="connsiteX1" fmla="*/ 894522 w 3190461"/>
                <a:gd name="connsiteY1" fmla="*/ 1332971 h 1770292"/>
                <a:gd name="connsiteX2" fmla="*/ 1292086 w 3190461"/>
                <a:gd name="connsiteY2" fmla="*/ 50822 h 1770292"/>
                <a:gd name="connsiteX3" fmla="*/ 3190461 w 3190461"/>
                <a:gd name="connsiteY3" fmla="*/ 1024857 h 1770292"/>
                <a:gd name="connsiteX0" fmla="*/ 0 w 3190461"/>
                <a:gd name="connsiteY0" fmla="*/ 1770292 h 1770292"/>
                <a:gd name="connsiteX1" fmla="*/ 894522 w 3190461"/>
                <a:gd name="connsiteY1" fmla="*/ 1332971 h 1770292"/>
                <a:gd name="connsiteX2" fmla="*/ 1292086 w 3190461"/>
                <a:gd name="connsiteY2" fmla="*/ 50822 h 1770292"/>
                <a:gd name="connsiteX3" fmla="*/ 3190461 w 3190461"/>
                <a:gd name="connsiteY3" fmla="*/ 1024857 h 1770292"/>
                <a:gd name="connsiteX0" fmla="*/ 0 w 3190461"/>
                <a:gd name="connsiteY0" fmla="*/ 1719595 h 1719595"/>
                <a:gd name="connsiteX1" fmla="*/ 931592 w 3190461"/>
                <a:gd name="connsiteY1" fmla="*/ 1035139 h 1719595"/>
                <a:gd name="connsiteX2" fmla="*/ 1292086 w 3190461"/>
                <a:gd name="connsiteY2" fmla="*/ 125 h 1719595"/>
                <a:gd name="connsiteX3" fmla="*/ 3190461 w 3190461"/>
                <a:gd name="connsiteY3" fmla="*/ 974160 h 1719595"/>
                <a:gd name="connsiteX0" fmla="*/ 0 w 3190461"/>
                <a:gd name="connsiteY0" fmla="*/ 1719595 h 1719595"/>
                <a:gd name="connsiteX1" fmla="*/ 931592 w 3190461"/>
                <a:gd name="connsiteY1" fmla="*/ 1035139 h 1719595"/>
                <a:gd name="connsiteX2" fmla="*/ 1292086 w 3190461"/>
                <a:gd name="connsiteY2" fmla="*/ 125 h 1719595"/>
                <a:gd name="connsiteX3" fmla="*/ 3190461 w 3190461"/>
                <a:gd name="connsiteY3" fmla="*/ 974160 h 1719595"/>
                <a:gd name="connsiteX0" fmla="*/ 0 w 3190461"/>
                <a:gd name="connsiteY0" fmla="*/ 1722308 h 1722308"/>
                <a:gd name="connsiteX1" fmla="*/ 1154014 w 3190461"/>
                <a:gd name="connsiteY1" fmla="*/ 1284988 h 1722308"/>
                <a:gd name="connsiteX2" fmla="*/ 1292086 w 3190461"/>
                <a:gd name="connsiteY2" fmla="*/ 2838 h 1722308"/>
                <a:gd name="connsiteX3" fmla="*/ 3190461 w 3190461"/>
                <a:gd name="connsiteY3" fmla="*/ 976873 h 1722308"/>
                <a:gd name="connsiteX0" fmla="*/ 0 w 3190461"/>
                <a:gd name="connsiteY0" fmla="*/ 1722308 h 1722308"/>
                <a:gd name="connsiteX1" fmla="*/ 771784 w 3190461"/>
                <a:gd name="connsiteY1" fmla="*/ 140613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22308 h 1722308"/>
                <a:gd name="connsiteX1" fmla="*/ 771784 w 3190461"/>
                <a:gd name="connsiteY1" fmla="*/ 140613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22308 h 1722308"/>
                <a:gd name="connsiteX1" fmla="*/ 833568 w 3190461"/>
                <a:gd name="connsiteY1" fmla="*/ 144320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22308 h 1722308"/>
                <a:gd name="connsiteX1" fmla="*/ 833568 w 3190461"/>
                <a:gd name="connsiteY1" fmla="*/ 144320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22308 h 1722308"/>
                <a:gd name="connsiteX1" fmla="*/ 858281 w 3190461"/>
                <a:gd name="connsiteY1" fmla="*/ 136906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22308 h 1722308"/>
                <a:gd name="connsiteX1" fmla="*/ 858281 w 3190461"/>
                <a:gd name="connsiteY1" fmla="*/ 1369065 h 1722308"/>
                <a:gd name="connsiteX2" fmla="*/ 1154014 w 3190461"/>
                <a:gd name="connsiteY2" fmla="*/ 1284988 h 1722308"/>
                <a:gd name="connsiteX3" fmla="*/ 1292086 w 3190461"/>
                <a:gd name="connsiteY3" fmla="*/ 2838 h 1722308"/>
                <a:gd name="connsiteX4" fmla="*/ 3190461 w 3190461"/>
                <a:gd name="connsiteY4" fmla="*/ 976873 h 1722308"/>
                <a:gd name="connsiteX0" fmla="*/ 0 w 3190461"/>
                <a:gd name="connsiteY0" fmla="*/ 1719550 h 1719550"/>
                <a:gd name="connsiteX1" fmla="*/ 858281 w 3190461"/>
                <a:gd name="connsiteY1" fmla="*/ 1366307 h 1719550"/>
                <a:gd name="connsiteX2" fmla="*/ 1154014 w 3190461"/>
                <a:gd name="connsiteY2" fmla="*/ 1022738 h 1719550"/>
                <a:gd name="connsiteX3" fmla="*/ 1292086 w 3190461"/>
                <a:gd name="connsiteY3" fmla="*/ 80 h 1719550"/>
                <a:gd name="connsiteX4" fmla="*/ 3190461 w 3190461"/>
                <a:gd name="connsiteY4" fmla="*/ 974115 h 1719550"/>
                <a:gd name="connsiteX0" fmla="*/ 0 w 3190461"/>
                <a:gd name="connsiteY0" fmla="*/ 1719550 h 1719550"/>
                <a:gd name="connsiteX1" fmla="*/ 858281 w 3190461"/>
                <a:gd name="connsiteY1" fmla="*/ 1366307 h 1719550"/>
                <a:gd name="connsiteX2" fmla="*/ 1154014 w 3190461"/>
                <a:gd name="connsiteY2" fmla="*/ 1022738 h 1719550"/>
                <a:gd name="connsiteX3" fmla="*/ 1292086 w 3190461"/>
                <a:gd name="connsiteY3" fmla="*/ 80 h 1719550"/>
                <a:gd name="connsiteX4" fmla="*/ 3190461 w 3190461"/>
                <a:gd name="connsiteY4" fmla="*/ 974115 h 1719550"/>
                <a:gd name="connsiteX0" fmla="*/ 0 w 3190461"/>
                <a:gd name="connsiteY0" fmla="*/ 1719594 h 1719594"/>
                <a:gd name="connsiteX1" fmla="*/ 858281 w 3190461"/>
                <a:gd name="connsiteY1" fmla="*/ 1366351 h 1719594"/>
                <a:gd name="connsiteX2" fmla="*/ 1339366 w 3190461"/>
                <a:gd name="connsiteY2" fmla="*/ 1035139 h 1719594"/>
                <a:gd name="connsiteX3" fmla="*/ 1292086 w 3190461"/>
                <a:gd name="connsiteY3" fmla="*/ 124 h 1719594"/>
                <a:gd name="connsiteX4" fmla="*/ 3190461 w 3190461"/>
                <a:gd name="connsiteY4" fmla="*/ 974159 h 1719594"/>
                <a:gd name="connsiteX0" fmla="*/ 0 w 3190461"/>
                <a:gd name="connsiteY0" fmla="*/ 1719594 h 1719594"/>
                <a:gd name="connsiteX1" fmla="*/ 858281 w 3190461"/>
                <a:gd name="connsiteY1" fmla="*/ 1366351 h 1719594"/>
                <a:gd name="connsiteX2" fmla="*/ 1339366 w 3190461"/>
                <a:gd name="connsiteY2" fmla="*/ 1035139 h 1719594"/>
                <a:gd name="connsiteX3" fmla="*/ 1292086 w 3190461"/>
                <a:gd name="connsiteY3" fmla="*/ 124 h 1719594"/>
                <a:gd name="connsiteX4" fmla="*/ 3190461 w 3190461"/>
                <a:gd name="connsiteY4" fmla="*/ 974159 h 1719594"/>
                <a:gd name="connsiteX0" fmla="*/ 0 w 3190461"/>
                <a:gd name="connsiteY0" fmla="*/ 1830786 h 1830786"/>
                <a:gd name="connsiteX1" fmla="*/ 858281 w 3190461"/>
                <a:gd name="connsiteY1" fmla="*/ 1477543 h 1830786"/>
                <a:gd name="connsiteX2" fmla="*/ 1339366 w 3190461"/>
                <a:gd name="connsiteY2" fmla="*/ 1146331 h 1830786"/>
                <a:gd name="connsiteX3" fmla="*/ 2033492 w 3190461"/>
                <a:gd name="connsiteY3" fmla="*/ 105 h 1830786"/>
                <a:gd name="connsiteX4" fmla="*/ 3190461 w 3190461"/>
                <a:gd name="connsiteY4" fmla="*/ 1085351 h 1830786"/>
                <a:gd name="connsiteX0" fmla="*/ 0 w 3190461"/>
                <a:gd name="connsiteY0" fmla="*/ 1830786 h 1830786"/>
                <a:gd name="connsiteX1" fmla="*/ 858281 w 3190461"/>
                <a:gd name="connsiteY1" fmla="*/ 1477543 h 1830786"/>
                <a:gd name="connsiteX2" fmla="*/ 1339366 w 3190461"/>
                <a:gd name="connsiteY2" fmla="*/ 1146331 h 1830786"/>
                <a:gd name="connsiteX3" fmla="*/ 2033492 w 3190461"/>
                <a:gd name="connsiteY3" fmla="*/ 105 h 1830786"/>
                <a:gd name="connsiteX4" fmla="*/ 3190461 w 3190461"/>
                <a:gd name="connsiteY4" fmla="*/ 1085351 h 1830786"/>
                <a:gd name="connsiteX0" fmla="*/ 0 w 3190461"/>
                <a:gd name="connsiteY0" fmla="*/ 1818432 h 1818432"/>
                <a:gd name="connsiteX1" fmla="*/ 858281 w 3190461"/>
                <a:gd name="connsiteY1" fmla="*/ 1465189 h 1818432"/>
                <a:gd name="connsiteX2" fmla="*/ 1339366 w 3190461"/>
                <a:gd name="connsiteY2" fmla="*/ 1133977 h 1818432"/>
                <a:gd name="connsiteX3" fmla="*/ 2391838 w 3190461"/>
                <a:gd name="connsiteY3" fmla="*/ 108 h 1818432"/>
                <a:gd name="connsiteX4" fmla="*/ 3190461 w 3190461"/>
                <a:gd name="connsiteY4" fmla="*/ 1072997 h 1818432"/>
                <a:gd name="connsiteX0" fmla="*/ 0 w 3190461"/>
                <a:gd name="connsiteY0" fmla="*/ 1818497 h 1818497"/>
                <a:gd name="connsiteX1" fmla="*/ 858281 w 3190461"/>
                <a:gd name="connsiteY1" fmla="*/ 1465254 h 1818497"/>
                <a:gd name="connsiteX2" fmla="*/ 1339366 w 3190461"/>
                <a:gd name="connsiteY2" fmla="*/ 1134042 h 1818497"/>
                <a:gd name="connsiteX3" fmla="*/ 2391838 w 3190461"/>
                <a:gd name="connsiteY3" fmla="*/ 173 h 1818497"/>
                <a:gd name="connsiteX4" fmla="*/ 3190461 w 3190461"/>
                <a:gd name="connsiteY4" fmla="*/ 1073062 h 1818497"/>
                <a:gd name="connsiteX0" fmla="*/ 0 w 3190461"/>
                <a:gd name="connsiteY0" fmla="*/ 1818497 h 1818497"/>
                <a:gd name="connsiteX1" fmla="*/ 858281 w 3190461"/>
                <a:gd name="connsiteY1" fmla="*/ 1465254 h 1818497"/>
                <a:gd name="connsiteX2" fmla="*/ 1339366 w 3190461"/>
                <a:gd name="connsiteY2" fmla="*/ 1134042 h 1818497"/>
                <a:gd name="connsiteX3" fmla="*/ 2391838 w 3190461"/>
                <a:gd name="connsiteY3" fmla="*/ 173 h 1818497"/>
                <a:gd name="connsiteX4" fmla="*/ 3190461 w 3190461"/>
                <a:gd name="connsiteY4" fmla="*/ 1073062 h 1818497"/>
                <a:gd name="connsiteX0" fmla="*/ 0 w 3190461"/>
                <a:gd name="connsiteY0" fmla="*/ 1806143 h 1806143"/>
                <a:gd name="connsiteX1" fmla="*/ 858281 w 3190461"/>
                <a:gd name="connsiteY1" fmla="*/ 1452900 h 1806143"/>
                <a:gd name="connsiteX2" fmla="*/ 1339366 w 3190461"/>
                <a:gd name="connsiteY2" fmla="*/ 1121688 h 1806143"/>
                <a:gd name="connsiteX3" fmla="*/ 2292984 w 3190461"/>
                <a:gd name="connsiteY3" fmla="*/ 176 h 1806143"/>
                <a:gd name="connsiteX4" fmla="*/ 3190461 w 3190461"/>
                <a:gd name="connsiteY4" fmla="*/ 1060708 h 1806143"/>
                <a:gd name="connsiteX0" fmla="*/ 0 w 3190461"/>
                <a:gd name="connsiteY0" fmla="*/ 1806143 h 1806143"/>
                <a:gd name="connsiteX1" fmla="*/ 858281 w 3190461"/>
                <a:gd name="connsiteY1" fmla="*/ 1452900 h 1806143"/>
                <a:gd name="connsiteX2" fmla="*/ 1339366 w 3190461"/>
                <a:gd name="connsiteY2" fmla="*/ 1121688 h 1806143"/>
                <a:gd name="connsiteX3" fmla="*/ 2292984 w 3190461"/>
                <a:gd name="connsiteY3" fmla="*/ 176 h 1806143"/>
                <a:gd name="connsiteX4" fmla="*/ 3190461 w 3190461"/>
                <a:gd name="connsiteY4" fmla="*/ 1060708 h 1806143"/>
                <a:gd name="connsiteX0" fmla="*/ 0 w 3190461"/>
                <a:gd name="connsiteY0" fmla="*/ 1806108 h 1806108"/>
                <a:gd name="connsiteX1" fmla="*/ 858281 w 3190461"/>
                <a:gd name="connsiteY1" fmla="*/ 1452865 h 1806108"/>
                <a:gd name="connsiteX2" fmla="*/ 1339366 w 3190461"/>
                <a:gd name="connsiteY2" fmla="*/ 1121653 h 1806108"/>
                <a:gd name="connsiteX3" fmla="*/ 2292984 w 3190461"/>
                <a:gd name="connsiteY3" fmla="*/ 141 h 1806108"/>
                <a:gd name="connsiteX4" fmla="*/ 3190461 w 3190461"/>
                <a:gd name="connsiteY4" fmla="*/ 1060673 h 1806108"/>
                <a:gd name="connsiteX0" fmla="*/ 0 w 3190461"/>
                <a:gd name="connsiteY0" fmla="*/ 1806518 h 1806518"/>
                <a:gd name="connsiteX1" fmla="*/ 858281 w 3190461"/>
                <a:gd name="connsiteY1" fmla="*/ 1453275 h 1806518"/>
                <a:gd name="connsiteX2" fmla="*/ 1475291 w 3190461"/>
                <a:gd name="connsiteY2" fmla="*/ 1134420 h 1806518"/>
                <a:gd name="connsiteX3" fmla="*/ 2292984 w 3190461"/>
                <a:gd name="connsiteY3" fmla="*/ 551 h 1806518"/>
                <a:gd name="connsiteX4" fmla="*/ 3190461 w 3190461"/>
                <a:gd name="connsiteY4" fmla="*/ 1061083 h 1806518"/>
                <a:gd name="connsiteX0" fmla="*/ 0 w 3190461"/>
                <a:gd name="connsiteY0" fmla="*/ 1805983 h 1805983"/>
                <a:gd name="connsiteX1" fmla="*/ 858281 w 3190461"/>
                <a:gd name="connsiteY1" fmla="*/ 1452740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858281 w 3190461"/>
                <a:gd name="connsiteY1" fmla="*/ 1452740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858281 w 3190461"/>
                <a:gd name="connsiteY1" fmla="*/ 1452740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858281 w 3190461"/>
                <a:gd name="connsiteY1" fmla="*/ 1452740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907708 w 3190461"/>
                <a:gd name="connsiteY1" fmla="*/ 1440383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907708 w 3190461"/>
                <a:gd name="connsiteY1" fmla="*/ 1440383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907708 w 3190461"/>
                <a:gd name="connsiteY1" fmla="*/ 1292102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907708 w 3190461"/>
                <a:gd name="connsiteY1" fmla="*/ 1292102 h 1805983"/>
                <a:gd name="connsiteX2" fmla="*/ 1364080 w 3190461"/>
                <a:gd name="connsiteY2" fmla="*/ 1072101 h 1805983"/>
                <a:gd name="connsiteX3" fmla="*/ 2292984 w 3190461"/>
                <a:gd name="connsiteY3" fmla="*/ 16 h 1805983"/>
                <a:gd name="connsiteX4" fmla="*/ 3190461 w 3190461"/>
                <a:gd name="connsiteY4" fmla="*/ 1060548 h 1805983"/>
                <a:gd name="connsiteX0" fmla="*/ 0 w 3190461"/>
                <a:gd name="connsiteY0" fmla="*/ 1805983 h 1805983"/>
                <a:gd name="connsiteX1" fmla="*/ 907708 w 3190461"/>
                <a:gd name="connsiteY1" fmla="*/ 1292102 h 1805983"/>
                <a:gd name="connsiteX2" fmla="*/ 1364080 w 3190461"/>
                <a:gd name="connsiteY2" fmla="*/ 1072101 h 1805983"/>
                <a:gd name="connsiteX3" fmla="*/ 2292984 w 3190461"/>
                <a:gd name="connsiteY3" fmla="*/ 16 h 1805983"/>
                <a:gd name="connsiteX4" fmla="*/ 3190461 w 3190461"/>
                <a:gd name="connsiteY4" fmla="*/ 1060548 h 180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461" h="1805983">
                  <a:moveTo>
                    <a:pt x="0" y="1805983"/>
                  </a:moveTo>
                  <a:cubicBezTo>
                    <a:pt x="907107" y="1481438"/>
                    <a:pt x="779216" y="1513270"/>
                    <a:pt x="907708" y="1292102"/>
                  </a:cubicBezTo>
                  <a:cubicBezTo>
                    <a:pt x="1036200" y="1070934"/>
                    <a:pt x="1059060" y="1077384"/>
                    <a:pt x="1364080" y="1072101"/>
                  </a:cubicBezTo>
                  <a:cubicBezTo>
                    <a:pt x="1669100" y="1066818"/>
                    <a:pt x="1988587" y="1941"/>
                    <a:pt x="2292984" y="16"/>
                  </a:cubicBezTo>
                  <a:cubicBezTo>
                    <a:pt x="2597381" y="-1909"/>
                    <a:pt x="2842917" y="173818"/>
                    <a:pt x="3190461" y="1060548"/>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D38D91B8-AE28-F14F-BABC-EA0E4A811A5B}"/>
                </a:ext>
              </a:extLst>
            </p:cNvPr>
            <p:cNvCxnSpPr>
              <a:cxnSpLocks/>
              <a:stCxn id="68" idx="0"/>
            </p:cNvCxnSpPr>
            <p:nvPr/>
          </p:nvCxnSpPr>
          <p:spPr>
            <a:xfrm flipV="1">
              <a:off x="9454563" y="2562938"/>
              <a:ext cx="319898" cy="4900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B50B6704-0EEE-4648-8360-E1549D8ECC56}"/>
                </a:ext>
              </a:extLst>
            </p:cNvPr>
            <p:cNvCxnSpPr>
              <a:cxnSpLocks/>
            </p:cNvCxnSpPr>
            <p:nvPr/>
          </p:nvCxnSpPr>
          <p:spPr>
            <a:xfrm flipH="1">
              <a:off x="8389394" y="2058269"/>
              <a:ext cx="336265" cy="63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27E27E76-F68D-424B-BE05-594F29F8F611}"/>
                </a:ext>
              </a:extLst>
            </p:cNvPr>
            <p:cNvSpPr txBox="1"/>
            <p:nvPr/>
          </p:nvSpPr>
          <p:spPr>
            <a:xfrm>
              <a:off x="7354432" y="1286885"/>
              <a:ext cx="3597960" cy="369332"/>
            </a:xfrm>
            <a:prstGeom prst="rect">
              <a:avLst/>
            </a:prstGeom>
            <a:noFill/>
          </p:spPr>
          <p:txBody>
            <a:bodyPr wrap="square" rtlCol="0">
              <a:spAutoFit/>
            </a:bodyPr>
            <a:lstStyle/>
            <a:p>
              <a:r>
                <a:rPr lang="en-US" dirty="0">
                  <a:solidFill>
                    <a:schemeClr val="accent2"/>
                  </a:solidFill>
                </a:rPr>
                <a:t>Disaster impact	</a:t>
              </a:r>
              <a:r>
                <a:rPr lang="en-US" dirty="0">
                  <a:solidFill>
                    <a:schemeClr val="accent1"/>
                  </a:solidFill>
                </a:rPr>
                <a:t>Response impact</a:t>
              </a:r>
            </a:p>
          </p:txBody>
        </p:sp>
        <p:sp>
          <p:nvSpPr>
            <p:cNvPr id="68" name="TextBox 67">
              <a:extLst>
                <a:ext uri="{FF2B5EF4-FFF2-40B4-BE49-F238E27FC236}">
                  <a16:creationId xmlns:a16="http://schemas.microsoft.com/office/drawing/2014/main" id="{316A3507-392C-8F4D-B5EE-0E80880F79A8}"/>
                </a:ext>
              </a:extLst>
            </p:cNvPr>
            <p:cNvSpPr txBox="1"/>
            <p:nvPr/>
          </p:nvSpPr>
          <p:spPr>
            <a:xfrm>
              <a:off x="9012272" y="3053022"/>
              <a:ext cx="884582" cy="646331"/>
            </a:xfrm>
            <a:prstGeom prst="rect">
              <a:avLst/>
            </a:prstGeom>
            <a:noFill/>
          </p:spPr>
          <p:txBody>
            <a:bodyPr wrap="square" rtlCol="0">
              <a:spAutoFit/>
            </a:bodyPr>
            <a:lstStyle/>
            <a:p>
              <a:pPr algn="ctr"/>
              <a:r>
                <a:rPr lang="en-US" dirty="0">
                  <a:latin typeface="+mj-lt"/>
                </a:rPr>
                <a:t>Wasted effort</a:t>
              </a:r>
            </a:p>
          </p:txBody>
        </p:sp>
        <p:sp>
          <p:nvSpPr>
            <p:cNvPr id="69" name="TextBox 68">
              <a:extLst>
                <a:ext uri="{FF2B5EF4-FFF2-40B4-BE49-F238E27FC236}">
                  <a16:creationId xmlns:a16="http://schemas.microsoft.com/office/drawing/2014/main" id="{93CF29BB-4C6B-5140-9B2B-9D7041485F75}"/>
                </a:ext>
              </a:extLst>
            </p:cNvPr>
            <p:cNvSpPr txBox="1"/>
            <p:nvPr/>
          </p:nvSpPr>
          <p:spPr>
            <a:xfrm>
              <a:off x="8422083" y="1656217"/>
              <a:ext cx="1253975" cy="646331"/>
            </a:xfrm>
            <a:prstGeom prst="rect">
              <a:avLst/>
            </a:prstGeom>
            <a:noFill/>
          </p:spPr>
          <p:txBody>
            <a:bodyPr wrap="square" rtlCol="0">
              <a:spAutoFit/>
            </a:bodyPr>
            <a:lstStyle/>
            <a:p>
              <a:pPr algn="ctr"/>
              <a:r>
                <a:rPr lang="en-US" dirty="0">
                  <a:latin typeface="+mj-lt"/>
                </a:rPr>
                <a:t>Community harm</a:t>
              </a:r>
            </a:p>
          </p:txBody>
        </p:sp>
      </p:grpSp>
      <p:pic>
        <p:nvPicPr>
          <p:cNvPr id="4" name="Picture 3">
            <a:extLst>
              <a:ext uri="{FF2B5EF4-FFF2-40B4-BE49-F238E27FC236}">
                <a16:creationId xmlns:a16="http://schemas.microsoft.com/office/drawing/2014/main" id="{66CFD508-3E0C-714A-9EA9-D9599F9EB087}"/>
              </a:ext>
            </a:extLst>
          </p:cNvPr>
          <p:cNvPicPr>
            <a:picLocks noChangeAspect="1"/>
          </p:cNvPicPr>
          <p:nvPr/>
        </p:nvPicPr>
        <p:blipFill rotWithShape="1">
          <a:blip r:embed="rId11">
            <a:clrChange>
              <a:clrFrom>
                <a:srgbClr val="F8F8F8"/>
              </a:clrFrom>
              <a:clrTo>
                <a:srgbClr val="F8F8F8">
                  <a:alpha val="0"/>
                </a:srgbClr>
              </a:clrTo>
            </a:clrChange>
          </a:blip>
          <a:srcRect l="31350" t="-6594" r="32530" b="-940"/>
          <a:stretch/>
        </p:blipFill>
        <p:spPr>
          <a:xfrm>
            <a:off x="9908808" y="1060031"/>
            <a:ext cx="1756941" cy="1789043"/>
          </a:xfrm>
          <a:prstGeom prst="rect">
            <a:avLst/>
          </a:prstGeom>
        </p:spPr>
      </p:pic>
      <p:sp>
        <p:nvSpPr>
          <p:cNvPr id="71" name="TextBox 70">
            <a:extLst>
              <a:ext uri="{FF2B5EF4-FFF2-40B4-BE49-F238E27FC236}">
                <a16:creationId xmlns:a16="http://schemas.microsoft.com/office/drawing/2014/main" id="{33289FB9-752A-7C4A-95A5-6155F9CD1F52}"/>
              </a:ext>
            </a:extLst>
          </p:cNvPr>
          <p:cNvSpPr txBox="1"/>
          <p:nvPr/>
        </p:nvSpPr>
        <p:spPr>
          <a:xfrm>
            <a:off x="10047433" y="2910355"/>
            <a:ext cx="1519681" cy="830997"/>
          </a:xfrm>
          <a:prstGeom prst="rect">
            <a:avLst/>
          </a:prstGeom>
          <a:noFill/>
        </p:spPr>
        <p:txBody>
          <a:bodyPr wrap="square" rtlCol="0">
            <a:spAutoFit/>
          </a:bodyPr>
          <a:lstStyle/>
          <a:p>
            <a:pPr algn="ctr"/>
            <a:r>
              <a:rPr lang="en-US" sz="2400" dirty="0">
                <a:solidFill>
                  <a:srgbClr val="CF7A4C"/>
                </a:solidFill>
                <a:latin typeface="+mj-lt"/>
              </a:rPr>
              <a:t>Automatic detection</a:t>
            </a:r>
          </a:p>
        </p:txBody>
      </p:sp>
      <p:pic>
        <p:nvPicPr>
          <p:cNvPr id="5" name="Picture 4">
            <a:extLst>
              <a:ext uri="{FF2B5EF4-FFF2-40B4-BE49-F238E27FC236}">
                <a16:creationId xmlns:a16="http://schemas.microsoft.com/office/drawing/2014/main" id="{935CBCE0-9F2A-D74E-A72C-B01935253E29}"/>
              </a:ext>
            </a:extLst>
          </p:cNvPr>
          <p:cNvPicPr>
            <a:picLocks noChangeAspect="1"/>
          </p:cNvPicPr>
          <p:nvPr/>
        </p:nvPicPr>
        <p:blipFill>
          <a:blip r:embed="rId12">
            <a:duotone>
              <a:schemeClr val="accent6">
                <a:shade val="45000"/>
                <a:satMod val="135000"/>
              </a:schemeClr>
              <a:prstClr val="white"/>
            </a:duotone>
          </a:blip>
          <a:stretch>
            <a:fillRect/>
          </a:stretch>
        </p:blipFill>
        <p:spPr>
          <a:xfrm>
            <a:off x="9997364" y="3837938"/>
            <a:ext cx="1579886" cy="1579886"/>
          </a:xfrm>
          <a:prstGeom prst="rect">
            <a:avLst/>
          </a:prstGeom>
        </p:spPr>
      </p:pic>
      <p:sp>
        <p:nvSpPr>
          <p:cNvPr id="73" name="TextBox 72">
            <a:extLst>
              <a:ext uri="{FF2B5EF4-FFF2-40B4-BE49-F238E27FC236}">
                <a16:creationId xmlns:a16="http://schemas.microsoft.com/office/drawing/2014/main" id="{E74D1647-43A7-B64F-B003-391BD16F1872}"/>
              </a:ext>
            </a:extLst>
          </p:cNvPr>
          <p:cNvSpPr txBox="1"/>
          <p:nvPr/>
        </p:nvSpPr>
        <p:spPr>
          <a:xfrm>
            <a:off x="10022842" y="5389621"/>
            <a:ext cx="1519681" cy="830997"/>
          </a:xfrm>
          <a:prstGeom prst="rect">
            <a:avLst/>
          </a:prstGeom>
          <a:noFill/>
        </p:spPr>
        <p:txBody>
          <a:bodyPr wrap="square" rtlCol="0">
            <a:spAutoFit/>
          </a:bodyPr>
          <a:lstStyle/>
          <a:p>
            <a:pPr algn="ctr"/>
            <a:r>
              <a:rPr lang="en-US" sz="2400" dirty="0">
                <a:solidFill>
                  <a:schemeClr val="accent6"/>
                </a:solidFill>
                <a:latin typeface="+mj-lt"/>
              </a:rPr>
              <a:t>Low latency</a:t>
            </a:r>
          </a:p>
        </p:txBody>
      </p:sp>
    </p:spTree>
    <p:extLst>
      <p:ext uri="{BB962C8B-B14F-4D97-AF65-F5344CB8AC3E}">
        <p14:creationId xmlns:p14="http://schemas.microsoft.com/office/powerpoint/2010/main" val="950695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Group 212">
            <a:extLst>
              <a:ext uri="{FF2B5EF4-FFF2-40B4-BE49-F238E27FC236}">
                <a16:creationId xmlns:a16="http://schemas.microsoft.com/office/drawing/2014/main" id="{01340383-0015-794B-9BF6-CE3C3A3C8939}"/>
              </a:ext>
            </a:extLst>
          </p:cNvPr>
          <p:cNvGrpSpPr/>
          <p:nvPr/>
        </p:nvGrpSpPr>
        <p:grpSpPr>
          <a:xfrm>
            <a:off x="1481424" y="3207752"/>
            <a:ext cx="3806433" cy="3239755"/>
            <a:chOff x="1481424" y="3207752"/>
            <a:chExt cx="3806433" cy="3239755"/>
          </a:xfrm>
        </p:grpSpPr>
        <p:cxnSp>
          <p:nvCxnSpPr>
            <p:cNvPr id="191" name="Elbow Connector 190">
              <a:extLst>
                <a:ext uri="{FF2B5EF4-FFF2-40B4-BE49-F238E27FC236}">
                  <a16:creationId xmlns:a16="http://schemas.microsoft.com/office/drawing/2014/main" id="{E219F434-7278-AA46-A33F-02E34EC824B1}"/>
                </a:ext>
              </a:extLst>
            </p:cNvPr>
            <p:cNvCxnSpPr>
              <a:cxnSpLocks/>
              <a:stCxn id="80" idx="2"/>
              <a:endCxn id="81" idx="2"/>
            </p:cNvCxnSpPr>
            <p:nvPr/>
          </p:nvCxnSpPr>
          <p:spPr>
            <a:xfrm rot="5400000" flipH="1" flipV="1">
              <a:off x="3443457" y="4603107"/>
              <a:ext cx="411308" cy="3277491"/>
            </a:xfrm>
            <a:prstGeom prst="bentConnector3">
              <a:avLst>
                <a:gd name="adj1" fmla="val -65460"/>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2" name="Elbow Connector 191">
              <a:extLst>
                <a:ext uri="{FF2B5EF4-FFF2-40B4-BE49-F238E27FC236}">
                  <a16:creationId xmlns:a16="http://schemas.microsoft.com/office/drawing/2014/main" id="{D2FF6027-C71D-0946-9CFB-F4801C401B1E}"/>
                </a:ext>
              </a:extLst>
            </p:cNvPr>
            <p:cNvCxnSpPr>
              <a:cxnSpLocks/>
              <a:stCxn id="82" idx="2"/>
              <a:endCxn id="81" idx="1"/>
            </p:cNvCxnSpPr>
            <p:nvPr/>
          </p:nvCxnSpPr>
          <p:spPr>
            <a:xfrm rot="16200000" flipH="1">
              <a:off x="3947472" y="4695813"/>
              <a:ext cx="620809" cy="1002076"/>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3" name="Elbow Connector 192">
              <a:extLst>
                <a:ext uri="{FF2B5EF4-FFF2-40B4-BE49-F238E27FC236}">
                  <a16:creationId xmlns:a16="http://schemas.microsoft.com/office/drawing/2014/main" id="{98A1F1B2-8ACB-D340-A95A-8FE0811C9F7C}"/>
                </a:ext>
              </a:extLst>
            </p:cNvPr>
            <p:cNvCxnSpPr>
              <a:cxnSpLocks/>
              <a:stCxn id="79" idx="3"/>
              <a:endCxn id="81" idx="0"/>
            </p:cNvCxnSpPr>
            <p:nvPr/>
          </p:nvCxnSpPr>
          <p:spPr>
            <a:xfrm>
              <a:off x="2799538" y="3207752"/>
              <a:ext cx="2488319" cy="1770561"/>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4" name="Elbow Connector 193">
              <a:extLst>
                <a:ext uri="{FF2B5EF4-FFF2-40B4-BE49-F238E27FC236}">
                  <a16:creationId xmlns:a16="http://schemas.microsoft.com/office/drawing/2014/main" id="{FC1BE257-2680-8340-A941-70CFB2E1F21F}"/>
                </a:ext>
              </a:extLst>
            </p:cNvPr>
            <p:cNvCxnSpPr>
              <a:cxnSpLocks/>
              <a:stCxn id="79" idx="1"/>
              <a:endCxn id="80" idx="1"/>
            </p:cNvCxnSpPr>
            <p:nvPr/>
          </p:nvCxnSpPr>
          <p:spPr>
            <a:xfrm rot="10800000" flipV="1">
              <a:off x="1481424" y="3207752"/>
              <a:ext cx="260229" cy="2710812"/>
            </a:xfrm>
            <a:prstGeom prst="bentConnector3">
              <a:avLst>
                <a:gd name="adj1" fmla="val 203463"/>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5" name="Elbow Connector 194">
              <a:extLst>
                <a:ext uri="{FF2B5EF4-FFF2-40B4-BE49-F238E27FC236}">
                  <a16:creationId xmlns:a16="http://schemas.microsoft.com/office/drawing/2014/main" id="{6FDACAE3-96D4-174A-ACA8-0FEB059D871F}"/>
                </a:ext>
              </a:extLst>
            </p:cNvPr>
            <p:cNvCxnSpPr>
              <a:cxnSpLocks/>
              <a:stCxn id="79" idx="2"/>
              <a:endCxn id="82" idx="1"/>
            </p:cNvCxnSpPr>
            <p:nvPr/>
          </p:nvCxnSpPr>
          <p:spPr>
            <a:xfrm rot="16200000" flipH="1">
              <a:off x="2438841" y="3568449"/>
              <a:ext cx="620809" cy="957300"/>
            </a:xfrm>
            <a:prstGeom prst="bentConnector2">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grpSp>
      <p:pic>
        <p:nvPicPr>
          <p:cNvPr id="79" name="Graphic 78" descr="Building">
            <a:extLst>
              <a:ext uri="{FF2B5EF4-FFF2-40B4-BE49-F238E27FC236}">
                <a16:creationId xmlns:a16="http://schemas.microsoft.com/office/drawing/2014/main" id="{C71D4B64-ED9F-9840-B5A9-B31EB11B24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1652" y="2678809"/>
            <a:ext cx="1057886" cy="1057886"/>
          </a:xfrm>
          <a:prstGeom prst="rect">
            <a:avLst/>
          </a:prstGeom>
        </p:spPr>
      </p:pic>
      <p:pic>
        <p:nvPicPr>
          <p:cNvPr id="80" name="Graphic 79" descr="Factory">
            <a:extLst>
              <a:ext uri="{FF2B5EF4-FFF2-40B4-BE49-F238E27FC236}">
                <a16:creationId xmlns:a16="http://schemas.microsoft.com/office/drawing/2014/main" id="{8DD81CB1-6599-1747-BE33-5A70A3A996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1423" y="5389621"/>
            <a:ext cx="1057886" cy="1057886"/>
          </a:xfrm>
          <a:prstGeom prst="rect">
            <a:avLst/>
          </a:prstGeom>
        </p:spPr>
      </p:pic>
      <p:pic>
        <p:nvPicPr>
          <p:cNvPr id="81" name="Graphic 80" descr="House">
            <a:extLst>
              <a:ext uri="{FF2B5EF4-FFF2-40B4-BE49-F238E27FC236}">
                <a16:creationId xmlns:a16="http://schemas.microsoft.com/office/drawing/2014/main" id="{5180CB68-0F2D-2E42-950E-7153CFE7F9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58914" y="4978313"/>
            <a:ext cx="1057886" cy="1057886"/>
          </a:xfrm>
          <a:prstGeom prst="rect">
            <a:avLst/>
          </a:prstGeom>
        </p:spPr>
      </p:pic>
      <p:pic>
        <p:nvPicPr>
          <p:cNvPr id="82" name="Graphic 81" descr="Schoolhouse">
            <a:extLst>
              <a:ext uri="{FF2B5EF4-FFF2-40B4-BE49-F238E27FC236}">
                <a16:creationId xmlns:a16="http://schemas.microsoft.com/office/drawing/2014/main" id="{C6D66660-BB06-074E-97BE-7BFA9A3E2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27895" y="3828561"/>
            <a:ext cx="1057886" cy="1057886"/>
          </a:xfrm>
          <a:prstGeom prst="rect">
            <a:avLst/>
          </a:prstGeom>
        </p:spPr>
      </p:pic>
      <p:grpSp>
        <p:nvGrpSpPr>
          <p:cNvPr id="66" name="Group 65">
            <a:extLst>
              <a:ext uri="{FF2B5EF4-FFF2-40B4-BE49-F238E27FC236}">
                <a16:creationId xmlns:a16="http://schemas.microsoft.com/office/drawing/2014/main" id="{A591383C-53E5-AE47-86BC-BC7001F554E7}"/>
              </a:ext>
            </a:extLst>
          </p:cNvPr>
          <p:cNvGrpSpPr/>
          <p:nvPr/>
        </p:nvGrpSpPr>
        <p:grpSpPr>
          <a:xfrm>
            <a:off x="1150502" y="1106513"/>
            <a:ext cx="1871716" cy="1572296"/>
            <a:chOff x="1150502" y="1106513"/>
            <a:chExt cx="1871716" cy="1572296"/>
          </a:xfrm>
        </p:grpSpPr>
        <p:grpSp>
          <p:nvGrpSpPr>
            <p:cNvPr id="104" name="Group 103">
              <a:extLst>
                <a:ext uri="{FF2B5EF4-FFF2-40B4-BE49-F238E27FC236}">
                  <a16:creationId xmlns:a16="http://schemas.microsoft.com/office/drawing/2014/main" id="{D76F8A59-27BF-7743-B4A5-4A3E4C8E8937}"/>
                </a:ext>
              </a:extLst>
            </p:cNvPr>
            <p:cNvGrpSpPr/>
            <p:nvPr/>
          </p:nvGrpSpPr>
          <p:grpSpPr>
            <a:xfrm>
              <a:off x="1682098" y="1556095"/>
              <a:ext cx="1176993" cy="652519"/>
              <a:chOff x="1765299" y="266700"/>
              <a:chExt cx="2597151" cy="1208690"/>
            </a:xfrm>
          </p:grpSpPr>
          <p:sp>
            <p:nvSpPr>
              <p:cNvPr id="105" name="Rectangle 104">
                <a:extLst>
                  <a:ext uri="{FF2B5EF4-FFF2-40B4-BE49-F238E27FC236}">
                    <a16:creationId xmlns:a16="http://schemas.microsoft.com/office/drawing/2014/main" id="{E556EC27-EC0A-8C4B-8989-9E709D927547}"/>
                  </a:ext>
                </a:extLst>
              </p:cNvPr>
              <p:cNvSpPr/>
              <p:nvPr/>
            </p:nvSpPr>
            <p:spPr>
              <a:xfrm>
                <a:off x="1768475" y="266700"/>
                <a:ext cx="2593975" cy="1208690"/>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Freeform 105">
                <a:extLst>
                  <a:ext uri="{FF2B5EF4-FFF2-40B4-BE49-F238E27FC236}">
                    <a16:creationId xmlns:a16="http://schemas.microsoft.com/office/drawing/2014/main" id="{CC0A9BB2-9674-5341-BE2D-B66FF720A562}"/>
                  </a:ext>
                </a:extLst>
              </p:cNvPr>
              <p:cNvSpPr/>
              <p:nvPr/>
            </p:nvSpPr>
            <p:spPr>
              <a:xfrm>
                <a:off x="1765299" y="348872"/>
                <a:ext cx="2593975" cy="1038427"/>
              </a:xfrm>
              <a:custGeom>
                <a:avLst/>
                <a:gdLst>
                  <a:gd name="connsiteX0" fmla="*/ 0 w 2593975"/>
                  <a:gd name="connsiteY0" fmla="*/ 184453 h 1049772"/>
                  <a:gd name="connsiteX1" fmla="*/ 714375 w 2593975"/>
                  <a:gd name="connsiteY1" fmla="*/ 257478 h 1049772"/>
                  <a:gd name="connsiteX2" fmla="*/ 1441450 w 2593975"/>
                  <a:gd name="connsiteY2" fmla="*/ 619428 h 1049772"/>
                  <a:gd name="connsiteX3" fmla="*/ 1527175 w 2593975"/>
                  <a:gd name="connsiteY3" fmla="*/ 222553 h 1049772"/>
                  <a:gd name="connsiteX4" fmla="*/ 1577975 w 2593975"/>
                  <a:gd name="connsiteY4" fmla="*/ 749603 h 1049772"/>
                  <a:gd name="connsiteX5" fmla="*/ 1889125 w 2593975"/>
                  <a:gd name="connsiteY5" fmla="*/ 682928 h 1049772"/>
                  <a:gd name="connsiteX6" fmla="*/ 1993900 w 2593975"/>
                  <a:gd name="connsiteY6" fmla="*/ 13003 h 1049772"/>
                  <a:gd name="connsiteX7" fmla="*/ 2000250 w 2593975"/>
                  <a:gd name="connsiteY7" fmla="*/ 279703 h 1049772"/>
                  <a:gd name="connsiteX8" fmla="*/ 2047875 w 2593975"/>
                  <a:gd name="connsiteY8" fmla="*/ 762303 h 1049772"/>
                  <a:gd name="connsiteX9" fmla="*/ 2181225 w 2593975"/>
                  <a:gd name="connsiteY9" fmla="*/ 1029003 h 1049772"/>
                  <a:gd name="connsiteX10" fmla="*/ 2247900 w 2593975"/>
                  <a:gd name="connsiteY10" fmla="*/ 213028 h 1049772"/>
                  <a:gd name="connsiteX11" fmla="*/ 2270125 w 2593975"/>
                  <a:gd name="connsiteY11" fmla="*/ 581328 h 1049772"/>
                  <a:gd name="connsiteX12" fmla="*/ 2393950 w 2593975"/>
                  <a:gd name="connsiteY12" fmla="*/ 733728 h 1049772"/>
                  <a:gd name="connsiteX13" fmla="*/ 2543175 w 2593975"/>
                  <a:gd name="connsiteY13" fmla="*/ 686103 h 1049772"/>
                  <a:gd name="connsiteX14" fmla="*/ 2565400 w 2593975"/>
                  <a:gd name="connsiteY14" fmla="*/ 479728 h 1049772"/>
                  <a:gd name="connsiteX15" fmla="*/ 2574925 w 2593975"/>
                  <a:gd name="connsiteY15" fmla="*/ 733728 h 1049772"/>
                  <a:gd name="connsiteX16" fmla="*/ 2593975 w 2593975"/>
                  <a:gd name="connsiteY16" fmla="*/ 714678 h 1049772"/>
                  <a:gd name="connsiteX0" fmla="*/ 0 w 2593975"/>
                  <a:gd name="connsiteY0" fmla="*/ 186395 h 1051714"/>
                  <a:gd name="connsiteX1" fmla="*/ 714375 w 2593975"/>
                  <a:gd name="connsiteY1" fmla="*/ 259420 h 1051714"/>
                  <a:gd name="connsiteX2" fmla="*/ 1441450 w 2593975"/>
                  <a:gd name="connsiteY2" fmla="*/ 621370 h 1051714"/>
                  <a:gd name="connsiteX3" fmla="*/ 1527175 w 2593975"/>
                  <a:gd name="connsiteY3" fmla="*/ 224495 h 1051714"/>
                  <a:gd name="connsiteX4" fmla="*/ 1577975 w 2593975"/>
                  <a:gd name="connsiteY4" fmla="*/ 751545 h 1051714"/>
                  <a:gd name="connsiteX5" fmla="*/ 1889125 w 2593975"/>
                  <a:gd name="connsiteY5" fmla="*/ 684870 h 1051714"/>
                  <a:gd name="connsiteX6" fmla="*/ 1993900 w 2593975"/>
                  <a:gd name="connsiteY6" fmla="*/ 14945 h 1051714"/>
                  <a:gd name="connsiteX7" fmla="*/ 2000250 w 2593975"/>
                  <a:gd name="connsiteY7" fmla="*/ 281645 h 1051714"/>
                  <a:gd name="connsiteX8" fmla="*/ 2047875 w 2593975"/>
                  <a:gd name="connsiteY8" fmla="*/ 764245 h 1051714"/>
                  <a:gd name="connsiteX9" fmla="*/ 2181225 w 2593975"/>
                  <a:gd name="connsiteY9" fmla="*/ 1030945 h 1051714"/>
                  <a:gd name="connsiteX10" fmla="*/ 2247900 w 2593975"/>
                  <a:gd name="connsiteY10" fmla="*/ 214970 h 1051714"/>
                  <a:gd name="connsiteX11" fmla="*/ 2270125 w 2593975"/>
                  <a:gd name="connsiteY11" fmla="*/ 583270 h 1051714"/>
                  <a:gd name="connsiteX12" fmla="*/ 2393950 w 2593975"/>
                  <a:gd name="connsiteY12" fmla="*/ 735670 h 1051714"/>
                  <a:gd name="connsiteX13" fmla="*/ 2543175 w 2593975"/>
                  <a:gd name="connsiteY13" fmla="*/ 688045 h 1051714"/>
                  <a:gd name="connsiteX14" fmla="*/ 2565400 w 2593975"/>
                  <a:gd name="connsiteY14" fmla="*/ 481670 h 1051714"/>
                  <a:gd name="connsiteX15" fmla="*/ 2574925 w 2593975"/>
                  <a:gd name="connsiteY15" fmla="*/ 735670 h 1051714"/>
                  <a:gd name="connsiteX16" fmla="*/ 2593975 w 2593975"/>
                  <a:gd name="connsiteY16" fmla="*/ 716620 h 1051714"/>
                  <a:gd name="connsiteX0" fmla="*/ 0 w 2593975"/>
                  <a:gd name="connsiteY0" fmla="*/ 177312 h 1042631"/>
                  <a:gd name="connsiteX1" fmla="*/ 714375 w 2593975"/>
                  <a:gd name="connsiteY1" fmla="*/ 250337 h 1042631"/>
                  <a:gd name="connsiteX2" fmla="*/ 1441450 w 2593975"/>
                  <a:gd name="connsiteY2" fmla="*/ 612287 h 1042631"/>
                  <a:gd name="connsiteX3" fmla="*/ 1527175 w 2593975"/>
                  <a:gd name="connsiteY3" fmla="*/ 215412 h 1042631"/>
                  <a:gd name="connsiteX4" fmla="*/ 1577975 w 2593975"/>
                  <a:gd name="connsiteY4" fmla="*/ 742462 h 1042631"/>
                  <a:gd name="connsiteX5" fmla="*/ 1889125 w 2593975"/>
                  <a:gd name="connsiteY5" fmla="*/ 675787 h 1042631"/>
                  <a:gd name="connsiteX6" fmla="*/ 1981200 w 2593975"/>
                  <a:gd name="connsiteY6" fmla="*/ 15387 h 1042631"/>
                  <a:gd name="connsiteX7" fmla="*/ 2000250 w 2593975"/>
                  <a:gd name="connsiteY7" fmla="*/ 272562 h 1042631"/>
                  <a:gd name="connsiteX8" fmla="*/ 2047875 w 2593975"/>
                  <a:gd name="connsiteY8" fmla="*/ 755162 h 1042631"/>
                  <a:gd name="connsiteX9" fmla="*/ 2181225 w 2593975"/>
                  <a:gd name="connsiteY9" fmla="*/ 1021862 h 1042631"/>
                  <a:gd name="connsiteX10" fmla="*/ 2247900 w 2593975"/>
                  <a:gd name="connsiteY10" fmla="*/ 205887 h 1042631"/>
                  <a:gd name="connsiteX11" fmla="*/ 2270125 w 2593975"/>
                  <a:gd name="connsiteY11" fmla="*/ 574187 h 1042631"/>
                  <a:gd name="connsiteX12" fmla="*/ 2393950 w 2593975"/>
                  <a:gd name="connsiteY12" fmla="*/ 726587 h 1042631"/>
                  <a:gd name="connsiteX13" fmla="*/ 2543175 w 2593975"/>
                  <a:gd name="connsiteY13" fmla="*/ 678962 h 1042631"/>
                  <a:gd name="connsiteX14" fmla="*/ 2565400 w 2593975"/>
                  <a:gd name="connsiteY14" fmla="*/ 472587 h 1042631"/>
                  <a:gd name="connsiteX15" fmla="*/ 2574925 w 2593975"/>
                  <a:gd name="connsiteY15" fmla="*/ 726587 h 1042631"/>
                  <a:gd name="connsiteX16" fmla="*/ 2593975 w 2593975"/>
                  <a:gd name="connsiteY16" fmla="*/ 707537 h 1042631"/>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77975 w 2593975"/>
                  <a:gd name="connsiteY4" fmla="*/ 738258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975" h="1038427">
                    <a:moveTo>
                      <a:pt x="0" y="173108"/>
                    </a:moveTo>
                    <a:cubicBezTo>
                      <a:pt x="237066" y="173372"/>
                      <a:pt x="473075" y="175225"/>
                      <a:pt x="714375" y="246133"/>
                    </a:cubicBezTo>
                    <a:cubicBezTo>
                      <a:pt x="955675" y="317041"/>
                      <a:pt x="1310217" y="638775"/>
                      <a:pt x="1447800" y="598558"/>
                    </a:cubicBezTo>
                    <a:cubicBezTo>
                      <a:pt x="1585383" y="558341"/>
                      <a:pt x="1528234" y="208562"/>
                      <a:pt x="1539875" y="214383"/>
                    </a:cubicBezTo>
                    <a:cubicBezTo>
                      <a:pt x="1551516" y="220204"/>
                      <a:pt x="1530350" y="659941"/>
                      <a:pt x="1593850" y="728733"/>
                    </a:cubicBezTo>
                    <a:cubicBezTo>
                      <a:pt x="1657350" y="797525"/>
                      <a:pt x="1856317" y="746725"/>
                      <a:pt x="1920875" y="627133"/>
                    </a:cubicBezTo>
                    <a:cubicBezTo>
                      <a:pt x="1985433" y="507541"/>
                      <a:pt x="1967971" y="70979"/>
                      <a:pt x="1981200" y="11183"/>
                    </a:cubicBezTo>
                    <a:cubicBezTo>
                      <a:pt x="1994429" y="-48613"/>
                      <a:pt x="1989138" y="145062"/>
                      <a:pt x="2000250" y="268358"/>
                    </a:cubicBezTo>
                    <a:cubicBezTo>
                      <a:pt x="2011363" y="391654"/>
                      <a:pt x="2017713" y="626075"/>
                      <a:pt x="2047875" y="750958"/>
                    </a:cubicBezTo>
                    <a:cubicBezTo>
                      <a:pt x="2078037" y="875841"/>
                      <a:pt x="2147888" y="1109204"/>
                      <a:pt x="2181225" y="1017658"/>
                    </a:cubicBezTo>
                    <a:cubicBezTo>
                      <a:pt x="2214563" y="926112"/>
                      <a:pt x="2233083" y="276296"/>
                      <a:pt x="2247900" y="201683"/>
                    </a:cubicBezTo>
                    <a:cubicBezTo>
                      <a:pt x="2262717" y="127070"/>
                      <a:pt x="2245783" y="483200"/>
                      <a:pt x="2270125" y="569983"/>
                    </a:cubicBezTo>
                    <a:cubicBezTo>
                      <a:pt x="2294467" y="656766"/>
                      <a:pt x="2348442" y="704921"/>
                      <a:pt x="2393950" y="722383"/>
                    </a:cubicBezTo>
                    <a:cubicBezTo>
                      <a:pt x="2439458" y="739845"/>
                      <a:pt x="2514600" y="717091"/>
                      <a:pt x="2543175" y="674758"/>
                    </a:cubicBezTo>
                    <a:cubicBezTo>
                      <a:pt x="2571750" y="632425"/>
                      <a:pt x="2560108" y="460446"/>
                      <a:pt x="2565400" y="468383"/>
                    </a:cubicBezTo>
                    <a:cubicBezTo>
                      <a:pt x="2570692" y="476320"/>
                      <a:pt x="2570163" y="683225"/>
                      <a:pt x="2574925" y="722383"/>
                    </a:cubicBezTo>
                    <a:cubicBezTo>
                      <a:pt x="2579688" y="761541"/>
                      <a:pt x="2586831" y="732437"/>
                      <a:pt x="2593975" y="703333"/>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cxnSp>
          <p:nvCxnSpPr>
            <p:cNvPr id="124" name="Elbow Connector 123">
              <a:extLst>
                <a:ext uri="{FF2B5EF4-FFF2-40B4-BE49-F238E27FC236}">
                  <a16:creationId xmlns:a16="http://schemas.microsoft.com/office/drawing/2014/main" id="{E519A786-6868-9C4F-B42F-2D969A6F5DC0}"/>
                </a:ext>
              </a:extLst>
            </p:cNvPr>
            <p:cNvCxnSpPr>
              <a:stCxn id="105" idx="2"/>
              <a:endCxn id="79" idx="0"/>
            </p:cNvCxnSpPr>
            <p:nvPr/>
          </p:nvCxnSpPr>
          <p:spPr>
            <a:xfrm rot="5400000">
              <a:off x="2035858" y="2443353"/>
              <a:ext cx="470195" cy="718"/>
            </a:xfrm>
            <a:prstGeom prst="bentConnector3">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A4AB43B5-610F-AF4E-9DAC-B8D9CF565DA8}"/>
                    </a:ext>
                  </a:extLst>
                </p:cNvPr>
                <p:cNvSpPr/>
                <p:nvPr/>
              </p:nvSpPr>
              <p:spPr>
                <a:xfrm>
                  <a:off x="1150502" y="1644534"/>
                  <a:ext cx="516601" cy="427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𝑡</m:t>
                            </m:r>
                          </m:sub>
                        </m:sSub>
                      </m:oMath>
                    </m:oMathPara>
                  </a14:m>
                  <a:endParaRPr lang="en-US" dirty="0">
                    <a:solidFill>
                      <a:schemeClr val="tx1"/>
                    </a:solidFill>
                  </a:endParaRPr>
                </a:p>
              </p:txBody>
            </p:sp>
          </mc:Choice>
          <mc:Fallback xmlns="">
            <p:sp>
              <p:nvSpPr>
                <p:cNvPr id="135" name="Rectangle 134">
                  <a:extLst>
                    <a:ext uri="{FF2B5EF4-FFF2-40B4-BE49-F238E27FC236}">
                      <a16:creationId xmlns:a16="http://schemas.microsoft.com/office/drawing/2014/main" id="{A4AB43B5-610F-AF4E-9DAC-B8D9CF565DA8}"/>
                    </a:ext>
                  </a:extLst>
                </p:cNvPr>
                <p:cNvSpPr>
                  <a:spLocks noRot="1" noChangeAspect="1" noMove="1" noResize="1" noEditPoints="1" noAdjustHandles="1" noChangeArrowheads="1" noChangeShapeType="1" noTextEdit="1"/>
                </p:cNvSpPr>
                <p:nvPr/>
              </p:nvSpPr>
              <p:spPr>
                <a:xfrm>
                  <a:off x="1150502" y="1644534"/>
                  <a:ext cx="516601" cy="427287"/>
                </a:xfrm>
                <a:prstGeom prst="rect">
                  <a:avLst/>
                </a:prstGeom>
                <a:blipFill>
                  <a:blip r:embed="rId10"/>
                  <a:stretch>
                    <a:fillRect/>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A16D67B-1780-9246-A8AB-610916AD47D2}"/>
                </a:ext>
              </a:extLst>
            </p:cNvPr>
            <p:cNvSpPr txBox="1"/>
            <p:nvPr/>
          </p:nvSpPr>
          <p:spPr>
            <a:xfrm>
              <a:off x="1502537" y="1106513"/>
              <a:ext cx="1519681" cy="427287"/>
            </a:xfrm>
            <a:prstGeom prst="rect">
              <a:avLst/>
            </a:prstGeom>
            <a:noFill/>
          </p:spPr>
          <p:txBody>
            <a:bodyPr wrap="square" rtlCol="0">
              <a:spAutoFit/>
            </a:bodyPr>
            <a:lstStyle/>
            <a:p>
              <a:r>
                <a:rPr lang="en-US" dirty="0"/>
                <a:t>Disturbance</a:t>
              </a:r>
            </a:p>
          </p:txBody>
        </p:sp>
      </p:grpSp>
      <p:grpSp>
        <p:nvGrpSpPr>
          <p:cNvPr id="171" name="Group 170">
            <a:extLst>
              <a:ext uri="{FF2B5EF4-FFF2-40B4-BE49-F238E27FC236}">
                <a16:creationId xmlns:a16="http://schemas.microsoft.com/office/drawing/2014/main" id="{3F5C2642-EBBE-4D47-82F0-A59E9C7AE778}"/>
              </a:ext>
            </a:extLst>
          </p:cNvPr>
          <p:cNvGrpSpPr/>
          <p:nvPr/>
        </p:nvGrpSpPr>
        <p:grpSpPr>
          <a:xfrm>
            <a:off x="5816800" y="3746763"/>
            <a:ext cx="3893286" cy="1901545"/>
            <a:chOff x="5816800" y="3746763"/>
            <a:chExt cx="3893286" cy="1901545"/>
          </a:xfrm>
        </p:grpSpPr>
        <p:pic>
          <p:nvPicPr>
            <p:cNvPr id="122" name="Graphic 121" descr="Playbook">
              <a:extLst>
                <a:ext uri="{FF2B5EF4-FFF2-40B4-BE49-F238E27FC236}">
                  <a16:creationId xmlns:a16="http://schemas.microsoft.com/office/drawing/2014/main" id="{AE14F8C2-7474-2C4A-9893-F48EE09CAD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39240" y="3752596"/>
              <a:ext cx="1057886" cy="1057886"/>
            </a:xfrm>
            <a:prstGeom prst="rect">
              <a:avLst/>
            </a:prstGeom>
          </p:spPr>
        </p:pic>
        <p:cxnSp>
          <p:nvCxnSpPr>
            <p:cNvPr id="127" name="Elbow Connector 126">
              <a:extLst>
                <a:ext uri="{FF2B5EF4-FFF2-40B4-BE49-F238E27FC236}">
                  <a16:creationId xmlns:a16="http://schemas.microsoft.com/office/drawing/2014/main" id="{723D051C-78E7-7A4B-A10B-3FEE4B048861}"/>
                </a:ext>
              </a:extLst>
            </p:cNvPr>
            <p:cNvCxnSpPr>
              <a:cxnSpLocks/>
              <a:stCxn id="123" idx="2"/>
              <a:endCxn id="122" idx="3"/>
            </p:cNvCxnSpPr>
            <p:nvPr/>
          </p:nvCxnSpPr>
          <p:spPr>
            <a:xfrm rot="5400000">
              <a:off x="7255914" y="3687975"/>
              <a:ext cx="534776" cy="652351"/>
            </a:xfrm>
            <a:prstGeom prst="bentConnector2">
              <a:avLst/>
            </a:prstGeom>
            <a:ln w="571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28" name="Elbow Connector 127">
              <a:extLst>
                <a:ext uri="{FF2B5EF4-FFF2-40B4-BE49-F238E27FC236}">
                  <a16:creationId xmlns:a16="http://schemas.microsoft.com/office/drawing/2014/main" id="{FD98BF45-2A3A-3548-8663-EE3D5A6F020F}"/>
                </a:ext>
              </a:extLst>
            </p:cNvPr>
            <p:cNvCxnSpPr>
              <a:cxnSpLocks/>
              <a:stCxn id="122" idx="2"/>
              <a:endCxn id="81" idx="3"/>
            </p:cNvCxnSpPr>
            <p:nvPr/>
          </p:nvCxnSpPr>
          <p:spPr>
            <a:xfrm rot="5400000">
              <a:off x="5894104" y="4733178"/>
              <a:ext cx="696775" cy="851383"/>
            </a:xfrm>
            <a:prstGeom prst="bentConnector2">
              <a:avLst/>
            </a:prstGeom>
            <a:ln w="57150">
              <a:solidFill>
                <a:schemeClr val="accent1"/>
              </a:solidFill>
              <a:tailEnd type="triangle"/>
            </a:ln>
          </p:spPr>
          <p:style>
            <a:lnRef idx="1">
              <a:schemeClr val="dk1"/>
            </a:lnRef>
            <a:fillRef idx="0">
              <a:schemeClr val="dk1"/>
            </a:fillRef>
            <a:effectRef idx="0">
              <a:schemeClr val="dk1"/>
            </a:effectRef>
            <a:fontRef idx="minor">
              <a:schemeClr val="tx1"/>
            </a:fontRef>
          </p:style>
        </p:cxnSp>
        <p:grpSp>
          <p:nvGrpSpPr>
            <p:cNvPr id="129" name="Group 128">
              <a:extLst>
                <a:ext uri="{FF2B5EF4-FFF2-40B4-BE49-F238E27FC236}">
                  <a16:creationId xmlns:a16="http://schemas.microsoft.com/office/drawing/2014/main" id="{D20FA379-3F12-2943-B4D9-BFDA1D7C0F57}"/>
                </a:ext>
              </a:extLst>
            </p:cNvPr>
            <p:cNvGrpSpPr/>
            <p:nvPr/>
          </p:nvGrpSpPr>
          <p:grpSpPr>
            <a:xfrm>
              <a:off x="6828308" y="4995789"/>
              <a:ext cx="1178239" cy="652519"/>
              <a:chOff x="7503271" y="2869528"/>
              <a:chExt cx="1018429" cy="564015"/>
            </a:xfrm>
          </p:grpSpPr>
          <p:sp>
            <p:nvSpPr>
              <p:cNvPr id="130" name="Rectangle 129">
                <a:extLst>
                  <a:ext uri="{FF2B5EF4-FFF2-40B4-BE49-F238E27FC236}">
                    <a16:creationId xmlns:a16="http://schemas.microsoft.com/office/drawing/2014/main" id="{B2F25697-1F28-0548-8143-C9B4DB8AE52A}"/>
                  </a:ext>
                </a:extLst>
              </p:cNvPr>
              <p:cNvSpPr/>
              <p:nvPr/>
            </p:nvSpPr>
            <p:spPr>
              <a:xfrm>
                <a:off x="7503271" y="2869528"/>
                <a:ext cx="1016108" cy="56401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Freeform 130">
                <a:extLst>
                  <a:ext uri="{FF2B5EF4-FFF2-40B4-BE49-F238E27FC236}">
                    <a16:creationId xmlns:a16="http://schemas.microsoft.com/office/drawing/2014/main" id="{7858B833-F1FB-0748-9EF4-772DA7AD28A5}"/>
                  </a:ext>
                </a:extLst>
              </p:cNvPr>
              <p:cNvSpPr/>
              <p:nvPr/>
            </p:nvSpPr>
            <p:spPr>
              <a:xfrm>
                <a:off x="7505700" y="2971324"/>
                <a:ext cx="1016000" cy="381247"/>
              </a:xfrm>
              <a:custGeom>
                <a:avLst/>
                <a:gdLst>
                  <a:gd name="connsiteX0" fmla="*/ 0 w 2578100"/>
                  <a:gd name="connsiteY0" fmla="*/ 0 h 997745"/>
                  <a:gd name="connsiteX1" fmla="*/ 869950 w 2578100"/>
                  <a:gd name="connsiteY1" fmla="*/ 777875 h 997745"/>
                  <a:gd name="connsiteX2" fmla="*/ 1403350 w 2578100"/>
                  <a:gd name="connsiteY2" fmla="*/ 949325 h 997745"/>
                  <a:gd name="connsiteX3" fmla="*/ 1524000 w 2578100"/>
                  <a:gd name="connsiteY3" fmla="*/ 28575 h 997745"/>
                  <a:gd name="connsiteX4" fmla="*/ 1577975 w 2578100"/>
                  <a:gd name="connsiteY4" fmla="*/ 676275 h 997745"/>
                  <a:gd name="connsiteX5" fmla="*/ 1955800 w 2578100"/>
                  <a:gd name="connsiteY5" fmla="*/ 958850 h 997745"/>
                  <a:gd name="connsiteX6" fmla="*/ 1958975 w 2578100"/>
                  <a:gd name="connsiteY6" fmla="*/ 511175 h 997745"/>
                  <a:gd name="connsiteX7" fmla="*/ 2009775 w 2578100"/>
                  <a:gd name="connsiteY7" fmla="*/ 866775 h 997745"/>
                  <a:gd name="connsiteX8" fmla="*/ 2168525 w 2578100"/>
                  <a:gd name="connsiteY8" fmla="*/ 809625 h 997745"/>
                  <a:gd name="connsiteX9" fmla="*/ 2244725 w 2578100"/>
                  <a:gd name="connsiteY9" fmla="*/ 22225 h 997745"/>
                  <a:gd name="connsiteX10" fmla="*/ 2276475 w 2578100"/>
                  <a:gd name="connsiteY10" fmla="*/ 571500 h 997745"/>
                  <a:gd name="connsiteX11" fmla="*/ 2432050 w 2578100"/>
                  <a:gd name="connsiteY11" fmla="*/ 723900 h 997745"/>
                  <a:gd name="connsiteX12" fmla="*/ 2552700 w 2578100"/>
                  <a:gd name="connsiteY12" fmla="*/ 361950 h 997745"/>
                  <a:gd name="connsiteX13" fmla="*/ 2552700 w 2578100"/>
                  <a:gd name="connsiteY13" fmla="*/ 587375 h 997745"/>
                  <a:gd name="connsiteX14" fmla="*/ 2578100 w 2578100"/>
                  <a:gd name="connsiteY14" fmla="*/ 790575 h 997745"/>
                  <a:gd name="connsiteX0" fmla="*/ 0 w 2578100"/>
                  <a:gd name="connsiteY0" fmla="*/ 0 h 997745"/>
                  <a:gd name="connsiteX1" fmla="*/ 869950 w 2578100"/>
                  <a:gd name="connsiteY1" fmla="*/ 777875 h 997745"/>
                  <a:gd name="connsiteX2" fmla="*/ 1403350 w 2578100"/>
                  <a:gd name="connsiteY2" fmla="*/ 949325 h 997745"/>
                  <a:gd name="connsiteX3" fmla="*/ 1524000 w 2578100"/>
                  <a:gd name="connsiteY3" fmla="*/ 28575 h 997745"/>
                  <a:gd name="connsiteX4" fmla="*/ 1577975 w 2578100"/>
                  <a:gd name="connsiteY4" fmla="*/ 676275 h 997745"/>
                  <a:gd name="connsiteX5" fmla="*/ 1955800 w 2578100"/>
                  <a:gd name="connsiteY5" fmla="*/ 958850 h 997745"/>
                  <a:gd name="connsiteX6" fmla="*/ 1958975 w 2578100"/>
                  <a:gd name="connsiteY6" fmla="*/ 511175 h 997745"/>
                  <a:gd name="connsiteX7" fmla="*/ 2009775 w 2578100"/>
                  <a:gd name="connsiteY7" fmla="*/ 866775 h 997745"/>
                  <a:gd name="connsiteX8" fmla="*/ 2168525 w 2578100"/>
                  <a:gd name="connsiteY8" fmla="*/ 809625 h 997745"/>
                  <a:gd name="connsiteX9" fmla="*/ 2244725 w 2578100"/>
                  <a:gd name="connsiteY9" fmla="*/ 22225 h 997745"/>
                  <a:gd name="connsiteX10" fmla="*/ 2276475 w 2578100"/>
                  <a:gd name="connsiteY10" fmla="*/ 571500 h 997745"/>
                  <a:gd name="connsiteX11" fmla="*/ 2432050 w 2578100"/>
                  <a:gd name="connsiteY11" fmla="*/ 723900 h 997745"/>
                  <a:gd name="connsiteX12" fmla="*/ 2552700 w 2578100"/>
                  <a:gd name="connsiteY12" fmla="*/ 361950 h 997745"/>
                  <a:gd name="connsiteX13" fmla="*/ 2552700 w 2578100"/>
                  <a:gd name="connsiteY13" fmla="*/ 587375 h 997745"/>
                  <a:gd name="connsiteX14" fmla="*/ 2578100 w 2578100"/>
                  <a:gd name="connsiteY14" fmla="*/ 790575 h 997745"/>
                  <a:gd name="connsiteX0" fmla="*/ 0 w 2578100"/>
                  <a:gd name="connsiteY0" fmla="*/ 0 h 962043"/>
                  <a:gd name="connsiteX1" fmla="*/ 869950 w 2578100"/>
                  <a:gd name="connsiteY1" fmla="*/ 777875 h 962043"/>
                  <a:gd name="connsiteX2" fmla="*/ 1454150 w 2578100"/>
                  <a:gd name="connsiteY2" fmla="*/ 892175 h 962043"/>
                  <a:gd name="connsiteX3" fmla="*/ 1524000 w 2578100"/>
                  <a:gd name="connsiteY3" fmla="*/ 28575 h 962043"/>
                  <a:gd name="connsiteX4" fmla="*/ 1577975 w 2578100"/>
                  <a:gd name="connsiteY4" fmla="*/ 676275 h 962043"/>
                  <a:gd name="connsiteX5" fmla="*/ 1955800 w 2578100"/>
                  <a:gd name="connsiteY5" fmla="*/ 958850 h 962043"/>
                  <a:gd name="connsiteX6" fmla="*/ 1958975 w 2578100"/>
                  <a:gd name="connsiteY6" fmla="*/ 511175 h 962043"/>
                  <a:gd name="connsiteX7" fmla="*/ 2009775 w 2578100"/>
                  <a:gd name="connsiteY7" fmla="*/ 866775 h 962043"/>
                  <a:gd name="connsiteX8" fmla="*/ 2168525 w 2578100"/>
                  <a:gd name="connsiteY8" fmla="*/ 809625 h 962043"/>
                  <a:gd name="connsiteX9" fmla="*/ 2244725 w 2578100"/>
                  <a:gd name="connsiteY9" fmla="*/ 22225 h 962043"/>
                  <a:gd name="connsiteX10" fmla="*/ 2276475 w 2578100"/>
                  <a:gd name="connsiteY10" fmla="*/ 571500 h 962043"/>
                  <a:gd name="connsiteX11" fmla="*/ 2432050 w 2578100"/>
                  <a:gd name="connsiteY11" fmla="*/ 723900 h 962043"/>
                  <a:gd name="connsiteX12" fmla="*/ 2552700 w 2578100"/>
                  <a:gd name="connsiteY12" fmla="*/ 361950 h 962043"/>
                  <a:gd name="connsiteX13" fmla="*/ 2552700 w 2578100"/>
                  <a:gd name="connsiteY13" fmla="*/ 587375 h 962043"/>
                  <a:gd name="connsiteX14" fmla="*/ 2578100 w 2578100"/>
                  <a:gd name="connsiteY14" fmla="*/ 790575 h 962043"/>
                  <a:gd name="connsiteX0" fmla="*/ 0 w 2578100"/>
                  <a:gd name="connsiteY0" fmla="*/ 0 h 962043"/>
                  <a:gd name="connsiteX1" fmla="*/ 869950 w 2578100"/>
                  <a:gd name="connsiteY1" fmla="*/ 777875 h 962043"/>
                  <a:gd name="connsiteX2" fmla="*/ 1454150 w 2578100"/>
                  <a:gd name="connsiteY2" fmla="*/ 892175 h 962043"/>
                  <a:gd name="connsiteX3" fmla="*/ 1524000 w 2578100"/>
                  <a:gd name="connsiteY3" fmla="*/ 28575 h 962043"/>
                  <a:gd name="connsiteX4" fmla="*/ 1577975 w 2578100"/>
                  <a:gd name="connsiteY4" fmla="*/ 676275 h 962043"/>
                  <a:gd name="connsiteX5" fmla="*/ 1955800 w 2578100"/>
                  <a:gd name="connsiteY5" fmla="*/ 958850 h 962043"/>
                  <a:gd name="connsiteX6" fmla="*/ 1958975 w 2578100"/>
                  <a:gd name="connsiteY6" fmla="*/ 511175 h 962043"/>
                  <a:gd name="connsiteX7" fmla="*/ 2009775 w 2578100"/>
                  <a:gd name="connsiteY7" fmla="*/ 866775 h 962043"/>
                  <a:gd name="connsiteX8" fmla="*/ 2168525 w 2578100"/>
                  <a:gd name="connsiteY8" fmla="*/ 809625 h 962043"/>
                  <a:gd name="connsiteX9" fmla="*/ 2244725 w 2578100"/>
                  <a:gd name="connsiteY9" fmla="*/ 22225 h 962043"/>
                  <a:gd name="connsiteX10" fmla="*/ 2276475 w 2578100"/>
                  <a:gd name="connsiteY10" fmla="*/ 571500 h 962043"/>
                  <a:gd name="connsiteX11" fmla="*/ 2432050 w 2578100"/>
                  <a:gd name="connsiteY11" fmla="*/ 723900 h 962043"/>
                  <a:gd name="connsiteX12" fmla="*/ 2552700 w 2578100"/>
                  <a:gd name="connsiteY12" fmla="*/ 361950 h 962043"/>
                  <a:gd name="connsiteX13" fmla="*/ 2552700 w 2578100"/>
                  <a:gd name="connsiteY13" fmla="*/ 587375 h 962043"/>
                  <a:gd name="connsiteX14" fmla="*/ 2578100 w 2578100"/>
                  <a:gd name="connsiteY14" fmla="*/ 790575 h 962043"/>
                  <a:gd name="connsiteX0" fmla="*/ 0 w 2578100"/>
                  <a:gd name="connsiteY0" fmla="*/ 0 h 970713"/>
                  <a:gd name="connsiteX1" fmla="*/ 869950 w 2578100"/>
                  <a:gd name="connsiteY1" fmla="*/ 777875 h 970713"/>
                  <a:gd name="connsiteX2" fmla="*/ 1454150 w 2578100"/>
                  <a:gd name="connsiteY2" fmla="*/ 908050 h 970713"/>
                  <a:gd name="connsiteX3" fmla="*/ 1524000 w 2578100"/>
                  <a:gd name="connsiteY3" fmla="*/ 28575 h 970713"/>
                  <a:gd name="connsiteX4" fmla="*/ 1577975 w 2578100"/>
                  <a:gd name="connsiteY4" fmla="*/ 676275 h 970713"/>
                  <a:gd name="connsiteX5" fmla="*/ 1955800 w 2578100"/>
                  <a:gd name="connsiteY5" fmla="*/ 958850 h 970713"/>
                  <a:gd name="connsiteX6" fmla="*/ 1958975 w 2578100"/>
                  <a:gd name="connsiteY6" fmla="*/ 511175 h 970713"/>
                  <a:gd name="connsiteX7" fmla="*/ 2009775 w 2578100"/>
                  <a:gd name="connsiteY7" fmla="*/ 866775 h 970713"/>
                  <a:gd name="connsiteX8" fmla="*/ 2168525 w 2578100"/>
                  <a:gd name="connsiteY8" fmla="*/ 809625 h 970713"/>
                  <a:gd name="connsiteX9" fmla="*/ 2244725 w 2578100"/>
                  <a:gd name="connsiteY9" fmla="*/ 22225 h 970713"/>
                  <a:gd name="connsiteX10" fmla="*/ 2276475 w 2578100"/>
                  <a:gd name="connsiteY10" fmla="*/ 571500 h 970713"/>
                  <a:gd name="connsiteX11" fmla="*/ 2432050 w 2578100"/>
                  <a:gd name="connsiteY11" fmla="*/ 723900 h 970713"/>
                  <a:gd name="connsiteX12" fmla="*/ 2552700 w 2578100"/>
                  <a:gd name="connsiteY12" fmla="*/ 361950 h 970713"/>
                  <a:gd name="connsiteX13" fmla="*/ 2552700 w 2578100"/>
                  <a:gd name="connsiteY13" fmla="*/ 587375 h 970713"/>
                  <a:gd name="connsiteX14" fmla="*/ 2578100 w 2578100"/>
                  <a:gd name="connsiteY14" fmla="*/ 790575 h 970713"/>
                  <a:gd name="connsiteX0" fmla="*/ 0 w 2578100"/>
                  <a:gd name="connsiteY0" fmla="*/ 0 h 970713"/>
                  <a:gd name="connsiteX1" fmla="*/ 869950 w 2578100"/>
                  <a:gd name="connsiteY1" fmla="*/ 777875 h 970713"/>
                  <a:gd name="connsiteX2" fmla="*/ 1454150 w 2578100"/>
                  <a:gd name="connsiteY2" fmla="*/ 908050 h 970713"/>
                  <a:gd name="connsiteX3" fmla="*/ 1524000 w 2578100"/>
                  <a:gd name="connsiteY3" fmla="*/ 28575 h 970713"/>
                  <a:gd name="connsiteX4" fmla="*/ 1577975 w 2578100"/>
                  <a:gd name="connsiteY4" fmla="*/ 676275 h 970713"/>
                  <a:gd name="connsiteX5" fmla="*/ 1955800 w 2578100"/>
                  <a:gd name="connsiteY5" fmla="*/ 958850 h 970713"/>
                  <a:gd name="connsiteX6" fmla="*/ 1958975 w 2578100"/>
                  <a:gd name="connsiteY6" fmla="*/ 511175 h 970713"/>
                  <a:gd name="connsiteX7" fmla="*/ 2009775 w 2578100"/>
                  <a:gd name="connsiteY7" fmla="*/ 866775 h 970713"/>
                  <a:gd name="connsiteX8" fmla="*/ 2168525 w 2578100"/>
                  <a:gd name="connsiteY8" fmla="*/ 809625 h 970713"/>
                  <a:gd name="connsiteX9" fmla="*/ 2244725 w 2578100"/>
                  <a:gd name="connsiteY9" fmla="*/ 22225 h 970713"/>
                  <a:gd name="connsiteX10" fmla="*/ 2276475 w 2578100"/>
                  <a:gd name="connsiteY10" fmla="*/ 571500 h 970713"/>
                  <a:gd name="connsiteX11" fmla="*/ 2432050 w 2578100"/>
                  <a:gd name="connsiteY11" fmla="*/ 723900 h 970713"/>
                  <a:gd name="connsiteX12" fmla="*/ 2552700 w 2578100"/>
                  <a:gd name="connsiteY12" fmla="*/ 361950 h 970713"/>
                  <a:gd name="connsiteX13" fmla="*/ 2552700 w 2578100"/>
                  <a:gd name="connsiteY13" fmla="*/ 587375 h 970713"/>
                  <a:gd name="connsiteX14" fmla="*/ 2578100 w 2578100"/>
                  <a:gd name="connsiteY14" fmla="*/ 790575 h 970713"/>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55800 w 2578100"/>
                  <a:gd name="connsiteY5" fmla="*/ 958850 h 964147"/>
                  <a:gd name="connsiteX6" fmla="*/ 1958975 w 2578100"/>
                  <a:gd name="connsiteY6" fmla="*/ 51117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55800 w 2578100"/>
                  <a:gd name="connsiteY5" fmla="*/ 958850 h 964147"/>
                  <a:gd name="connsiteX6" fmla="*/ 1958975 w 2578100"/>
                  <a:gd name="connsiteY6" fmla="*/ 51117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55800 w 2578100"/>
                  <a:gd name="connsiteY5" fmla="*/ 958850 h 964147"/>
                  <a:gd name="connsiteX6" fmla="*/ 1958975 w 2578100"/>
                  <a:gd name="connsiteY6" fmla="*/ 51117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58975 w 2578100"/>
                  <a:gd name="connsiteY6" fmla="*/ 51117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44725 w 2578100"/>
                  <a:gd name="connsiteY9" fmla="*/ 22225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32050 w 2578100"/>
                  <a:gd name="connsiteY11" fmla="*/ 7239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60625 w 2578100"/>
                  <a:gd name="connsiteY11" fmla="*/ 7112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33575 w 2578100"/>
                  <a:gd name="connsiteY5" fmla="*/ 949325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60625 w 2578100"/>
                  <a:gd name="connsiteY11" fmla="*/ 7112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64147"/>
                  <a:gd name="connsiteX1" fmla="*/ 869950 w 2578100"/>
                  <a:gd name="connsiteY1" fmla="*/ 777875 h 964147"/>
                  <a:gd name="connsiteX2" fmla="*/ 1454150 w 2578100"/>
                  <a:gd name="connsiteY2" fmla="*/ 908050 h 964147"/>
                  <a:gd name="connsiteX3" fmla="*/ 1533525 w 2578100"/>
                  <a:gd name="connsiteY3" fmla="*/ 22225 h 964147"/>
                  <a:gd name="connsiteX4" fmla="*/ 1577975 w 2578100"/>
                  <a:gd name="connsiteY4" fmla="*/ 676275 h 964147"/>
                  <a:gd name="connsiteX5" fmla="*/ 1955800 w 2578100"/>
                  <a:gd name="connsiteY5" fmla="*/ 958850 h 964147"/>
                  <a:gd name="connsiteX6" fmla="*/ 1962150 w 2578100"/>
                  <a:gd name="connsiteY6" fmla="*/ 504825 h 964147"/>
                  <a:gd name="connsiteX7" fmla="*/ 2009775 w 2578100"/>
                  <a:gd name="connsiteY7" fmla="*/ 866775 h 964147"/>
                  <a:gd name="connsiteX8" fmla="*/ 2168525 w 2578100"/>
                  <a:gd name="connsiteY8" fmla="*/ 809625 h 964147"/>
                  <a:gd name="connsiteX9" fmla="*/ 2235200 w 2578100"/>
                  <a:gd name="connsiteY9" fmla="*/ 12700 h 964147"/>
                  <a:gd name="connsiteX10" fmla="*/ 2276475 w 2578100"/>
                  <a:gd name="connsiteY10" fmla="*/ 571500 h 964147"/>
                  <a:gd name="connsiteX11" fmla="*/ 2460625 w 2578100"/>
                  <a:gd name="connsiteY11" fmla="*/ 711200 h 964147"/>
                  <a:gd name="connsiteX12" fmla="*/ 2552700 w 2578100"/>
                  <a:gd name="connsiteY12" fmla="*/ 361950 h 964147"/>
                  <a:gd name="connsiteX13" fmla="*/ 2552700 w 2578100"/>
                  <a:gd name="connsiteY13" fmla="*/ 587375 h 964147"/>
                  <a:gd name="connsiteX14" fmla="*/ 2578100 w 2578100"/>
                  <a:gd name="connsiteY14" fmla="*/ 790575 h 964147"/>
                  <a:gd name="connsiteX0" fmla="*/ 0 w 2578100"/>
                  <a:gd name="connsiteY0" fmla="*/ 0 h 976452"/>
                  <a:gd name="connsiteX1" fmla="*/ 869950 w 2578100"/>
                  <a:gd name="connsiteY1" fmla="*/ 777875 h 976452"/>
                  <a:gd name="connsiteX2" fmla="*/ 1454150 w 2578100"/>
                  <a:gd name="connsiteY2" fmla="*/ 908050 h 976452"/>
                  <a:gd name="connsiteX3" fmla="*/ 1533525 w 2578100"/>
                  <a:gd name="connsiteY3" fmla="*/ 22225 h 976452"/>
                  <a:gd name="connsiteX4" fmla="*/ 1577975 w 2578100"/>
                  <a:gd name="connsiteY4" fmla="*/ 676275 h 976452"/>
                  <a:gd name="connsiteX5" fmla="*/ 1955800 w 2578100"/>
                  <a:gd name="connsiteY5" fmla="*/ 958850 h 976452"/>
                  <a:gd name="connsiteX6" fmla="*/ 1962150 w 2578100"/>
                  <a:gd name="connsiteY6" fmla="*/ 504825 h 976452"/>
                  <a:gd name="connsiteX7" fmla="*/ 2009775 w 2578100"/>
                  <a:gd name="connsiteY7" fmla="*/ 866775 h 976452"/>
                  <a:gd name="connsiteX8" fmla="*/ 2168525 w 2578100"/>
                  <a:gd name="connsiteY8" fmla="*/ 809625 h 976452"/>
                  <a:gd name="connsiteX9" fmla="*/ 2235200 w 2578100"/>
                  <a:gd name="connsiteY9" fmla="*/ 12700 h 976452"/>
                  <a:gd name="connsiteX10" fmla="*/ 2276475 w 2578100"/>
                  <a:gd name="connsiteY10" fmla="*/ 571500 h 976452"/>
                  <a:gd name="connsiteX11" fmla="*/ 2460625 w 2578100"/>
                  <a:gd name="connsiteY11" fmla="*/ 711200 h 976452"/>
                  <a:gd name="connsiteX12" fmla="*/ 2552700 w 2578100"/>
                  <a:gd name="connsiteY12" fmla="*/ 361950 h 976452"/>
                  <a:gd name="connsiteX13" fmla="*/ 2552700 w 2578100"/>
                  <a:gd name="connsiteY13" fmla="*/ 587375 h 976452"/>
                  <a:gd name="connsiteX14" fmla="*/ 2578100 w 2578100"/>
                  <a:gd name="connsiteY14" fmla="*/ 790575 h 976452"/>
                  <a:gd name="connsiteX0" fmla="*/ 0 w 2257425"/>
                  <a:gd name="connsiteY0" fmla="*/ 0 h 973277"/>
                  <a:gd name="connsiteX1" fmla="*/ 549275 w 2257425"/>
                  <a:gd name="connsiteY1" fmla="*/ 774700 h 973277"/>
                  <a:gd name="connsiteX2" fmla="*/ 1133475 w 2257425"/>
                  <a:gd name="connsiteY2" fmla="*/ 904875 h 973277"/>
                  <a:gd name="connsiteX3" fmla="*/ 1212850 w 2257425"/>
                  <a:gd name="connsiteY3" fmla="*/ 19050 h 973277"/>
                  <a:gd name="connsiteX4" fmla="*/ 1257300 w 2257425"/>
                  <a:gd name="connsiteY4" fmla="*/ 673100 h 973277"/>
                  <a:gd name="connsiteX5" fmla="*/ 1635125 w 2257425"/>
                  <a:gd name="connsiteY5" fmla="*/ 955675 h 973277"/>
                  <a:gd name="connsiteX6" fmla="*/ 1641475 w 2257425"/>
                  <a:gd name="connsiteY6" fmla="*/ 501650 h 973277"/>
                  <a:gd name="connsiteX7" fmla="*/ 1689100 w 2257425"/>
                  <a:gd name="connsiteY7" fmla="*/ 863600 h 973277"/>
                  <a:gd name="connsiteX8" fmla="*/ 1847850 w 2257425"/>
                  <a:gd name="connsiteY8" fmla="*/ 806450 h 973277"/>
                  <a:gd name="connsiteX9" fmla="*/ 1914525 w 2257425"/>
                  <a:gd name="connsiteY9" fmla="*/ 9525 h 973277"/>
                  <a:gd name="connsiteX10" fmla="*/ 1955800 w 2257425"/>
                  <a:gd name="connsiteY10" fmla="*/ 568325 h 973277"/>
                  <a:gd name="connsiteX11" fmla="*/ 2139950 w 2257425"/>
                  <a:gd name="connsiteY11" fmla="*/ 708025 h 973277"/>
                  <a:gd name="connsiteX12" fmla="*/ 2232025 w 2257425"/>
                  <a:gd name="connsiteY12" fmla="*/ 358775 h 973277"/>
                  <a:gd name="connsiteX13" fmla="*/ 2232025 w 2257425"/>
                  <a:gd name="connsiteY13" fmla="*/ 584200 h 973277"/>
                  <a:gd name="connsiteX14" fmla="*/ 2257425 w 2257425"/>
                  <a:gd name="connsiteY14" fmla="*/ 787400 h 973277"/>
                  <a:gd name="connsiteX0" fmla="*/ 0 w 2257937"/>
                  <a:gd name="connsiteY0" fmla="*/ 0 h 973277"/>
                  <a:gd name="connsiteX1" fmla="*/ 549275 w 2257937"/>
                  <a:gd name="connsiteY1" fmla="*/ 774700 h 973277"/>
                  <a:gd name="connsiteX2" fmla="*/ 1133475 w 2257937"/>
                  <a:gd name="connsiteY2" fmla="*/ 904875 h 973277"/>
                  <a:gd name="connsiteX3" fmla="*/ 1212850 w 2257937"/>
                  <a:gd name="connsiteY3" fmla="*/ 19050 h 973277"/>
                  <a:gd name="connsiteX4" fmla="*/ 1257300 w 2257937"/>
                  <a:gd name="connsiteY4" fmla="*/ 673100 h 973277"/>
                  <a:gd name="connsiteX5" fmla="*/ 1635125 w 2257937"/>
                  <a:gd name="connsiteY5" fmla="*/ 955675 h 973277"/>
                  <a:gd name="connsiteX6" fmla="*/ 1641475 w 2257937"/>
                  <a:gd name="connsiteY6" fmla="*/ 501650 h 973277"/>
                  <a:gd name="connsiteX7" fmla="*/ 1689100 w 2257937"/>
                  <a:gd name="connsiteY7" fmla="*/ 863600 h 973277"/>
                  <a:gd name="connsiteX8" fmla="*/ 1847850 w 2257937"/>
                  <a:gd name="connsiteY8" fmla="*/ 806450 h 973277"/>
                  <a:gd name="connsiteX9" fmla="*/ 1914525 w 2257937"/>
                  <a:gd name="connsiteY9" fmla="*/ 9525 h 973277"/>
                  <a:gd name="connsiteX10" fmla="*/ 1955800 w 2257937"/>
                  <a:gd name="connsiteY10" fmla="*/ 568325 h 973277"/>
                  <a:gd name="connsiteX11" fmla="*/ 2139950 w 2257937"/>
                  <a:gd name="connsiteY11" fmla="*/ 708025 h 973277"/>
                  <a:gd name="connsiteX12" fmla="*/ 2232025 w 2257937"/>
                  <a:gd name="connsiteY12" fmla="*/ 358775 h 973277"/>
                  <a:gd name="connsiteX13" fmla="*/ 2232025 w 2257937"/>
                  <a:gd name="connsiteY13" fmla="*/ 584200 h 973277"/>
                  <a:gd name="connsiteX14" fmla="*/ 2257425 w 2257937"/>
                  <a:gd name="connsiteY14" fmla="*/ 787400 h 973277"/>
                  <a:gd name="connsiteX15" fmla="*/ 2248885 w 2257937"/>
                  <a:gd name="connsiteY15" fmla="*/ 785392 h 973277"/>
                  <a:gd name="connsiteX0" fmla="*/ 0 w 2534643"/>
                  <a:gd name="connsiteY0" fmla="*/ 0 h 973277"/>
                  <a:gd name="connsiteX1" fmla="*/ 549275 w 2534643"/>
                  <a:gd name="connsiteY1" fmla="*/ 774700 h 973277"/>
                  <a:gd name="connsiteX2" fmla="*/ 1133475 w 2534643"/>
                  <a:gd name="connsiteY2" fmla="*/ 904875 h 973277"/>
                  <a:gd name="connsiteX3" fmla="*/ 1212850 w 2534643"/>
                  <a:gd name="connsiteY3" fmla="*/ 19050 h 973277"/>
                  <a:gd name="connsiteX4" fmla="*/ 1257300 w 2534643"/>
                  <a:gd name="connsiteY4" fmla="*/ 673100 h 973277"/>
                  <a:gd name="connsiteX5" fmla="*/ 1635125 w 2534643"/>
                  <a:gd name="connsiteY5" fmla="*/ 955675 h 973277"/>
                  <a:gd name="connsiteX6" fmla="*/ 1641475 w 2534643"/>
                  <a:gd name="connsiteY6" fmla="*/ 501650 h 973277"/>
                  <a:gd name="connsiteX7" fmla="*/ 1689100 w 2534643"/>
                  <a:gd name="connsiteY7" fmla="*/ 863600 h 973277"/>
                  <a:gd name="connsiteX8" fmla="*/ 1847850 w 2534643"/>
                  <a:gd name="connsiteY8" fmla="*/ 806450 h 973277"/>
                  <a:gd name="connsiteX9" fmla="*/ 1914525 w 2534643"/>
                  <a:gd name="connsiteY9" fmla="*/ 9525 h 973277"/>
                  <a:gd name="connsiteX10" fmla="*/ 1955800 w 2534643"/>
                  <a:gd name="connsiteY10" fmla="*/ 568325 h 973277"/>
                  <a:gd name="connsiteX11" fmla="*/ 2139950 w 2534643"/>
                  <a:gd name="connsiteY11" fmla="*/ 708025 h 973277"/>
                  <a:gd name="connsiteX12" fmla="*/ 2232025 w 2534643"/>
                  <a:gd name="connsiteY12" fmla="*/ 358775 h 973277"/>
                  <a:gd name="connsiteX13" fmla="*/ 2232025 w 2534643"/>
                  <a:gd name="connsiteY13" fmla="*/ 584200 h 973277"/>
                  <a:gd name="connsiteX14" fmla="*/ 2257425 w 2534643"/>
                  <a:gd name="connsiteY14" fmla="*/ 787400 h 973277"/>
                  <a:gd name="connsiteX15" fmla="*/ 2534635 w 2534643"/>
                  <a:gd name="connsiteY15" fmla="*/ 683792 h 973277"/>
                  <a:gd name="connsiteX0" fmla="*/ 0 w 2556867"/>
                  <a:gd name="connsiteY0" fmla="*/ 0 h 973277"/>
                  <a:gd name="connsiteX1" fmla="*/ 549275 w 2556867"/>
                  <a:gd name="connsiteY1" fmla="*/ 774700 h 973277"/>
                  <a:gd name="connsiteX2" fmla="*/ 1133475 w 2556867"/>
                  <a:gd name="connsiteY2" fmla="*/ 904875 h 973277"/>
                  <a:gd name="connsiteX3" fmla="*/ 1212850 w 2556867"/>
                  <a:gd name="connsiteY3" fmla="*/ 19050 h 973277"/>
                  <a:gd name="connsiteX4" fmla="*/ 1257300 w 2556867"/>
                  <a:gd name="connsiteY4" fmla="*/ 673100 h 973277"/>
                  <a:gd name="connsiteX5" fmla="*/ 1635125 w 2556867"/>
                  <a:gd name="connsiteY5" fmla="*/ 955675 h 973277"/>
                  <a:gd name="connsiteX6" fmla="*/ 1641475 w 2556867"/>
                  <a:gd name="connsiteY6" fmla="*/ 501650 h 973277"/>
                  <a:gd name="connsiteX7" fmla="*/ 1689100 w 2556867"/>
                  <a:gd name="connsiteY7" fmla="*/ 863600 h 973277"/>
                  <a:gd name="connsiteX8" fmla="*/ 1847850 w 2556867"/>
                  <a:gd name="connsiteY8" fmla="*/ 806450 h 973277"/>
                  <a:gd name="connsiteX9" fmla="*/ 1914525 w 2556867"/>
                  <a:gd name="connsiteY9" fmla="*/ 9525 h 973277"/>
                  <a:gd name="connsiteX10" fmla="*/ 1955800 w 2556867"/>
                  <a:gd name="connsiteY10" fmla="*/ 568325 h 973277"/>
                  <a:gd name="connsiteX11" fmla="*/ 2139950 w 2556867"/>
                  <a:gd name="connsiteY11" fmla="*/ 708025 h 973277"/>
                  <a:gd name="connsiteX12" fmla="*/ 2232025 w 2556867"/>
                  <a:gd name="connsiteY12" fmla="*/ 358775 h 973277"/>
                  <a:gd name="connsiteX13" fmla="*/ 2232025 w 2556867"/>
                  <a:gd name="connsiteY13" fmla="*/ 584200 h 973277"/>
                  <a:gd name="connsiteX14" fmla="*/ 2257425 w 2556867"/>
                  <a:gd name="connsiteY14" fmla="*/ 787400 h 973277"/>
                  <a:gd name="connsiteX15" fmla="*/ 2556860 w 2556867"/>
                  <a:gd name="connsiteY15" fmla="*/ 747292 h 973277"/>
                  <a:gd name="connsiteX0" fmla="*/ 0 w 2566392"/>
                  <a:gd name="connsiteY0" fmla="*/ 0 h 973277"/>
                  <a:gd name="connsiteX1" fmla="*/ 549275 w 2566392"/>
                  <a:gd name="connsiteY1" fmla="*/ 774700 h 973277"/>
                  <a:gd name="connsiteX2" fmla="*/ 1133475 w 2566392"/>
                  <a:gd name="connsiteY2" fmla="*/ 904875 h 973277"/>
                  <a:gd name="connsiteX3" fmla="*/ 1212850 w 2566392"/>
                  <a:gd name="connsiteY3" fmla="*/ 19050 h 973277"/>
                  <a:gd name="connsiteX4" fmla="*/ 1257300 w 2566392"/>
                  <a:gd name="connsiteY4" fmla="*/ 673100 h 973277"/>
                  <a:gd name="connsiteX5" fmla="*/ 1635125 w 2566392"/>
                  <a:gd name="connsiteY5" fmla="*/ 955675 h 973277"/>
                  <a:gd name="connsiteX6" fmla="*/ 1641475 w 2566392"/>
                  <a:gd name="connsiteY6" fmla="*/ 501650 h 973277"/>
                  <a:gd name="connsiteX7" fmla="*/ 1689100 w 2566392"/>
                  <a:gd name="connsiteY7" fmla="*/ 863600 h 973277"/>
                  <a:gd name="connsiteX8" fmla="*/ 1847850 w 2566392"/>
                  <a:gd name="connsiteY8" fmla="*/ 806450 h 973277"/>
                  <a:gd name="connsiteX9" fmla="*/ 1914525 w 2566392"/>
                  <a:gd name="connsiteY9" fmla="*/ 9525 h 973277"/>
                  <a:gd name="connsiteX10" fmla="*/ 1955800 w 2566392"/>
                  <a:gd name="connsiteY10" fmla="*/ 568325 h 973277"/>
                  <a:gd name="connsiteX11" fmla="*/ 2139950 w 2566392"/>
                  <a:gd name="connsiteY11" fmla="*/ 708025 h 973277"/>
                  <a:gd name="connsiteX12" fmla="*/ 2232025 w 2566392"/>
                  <a:gd name="connsiteY12" fmla="*/ 358775 h 973277"/>
                  <a:gd name="connsiteX13" fmla="*/ 2232025 w 2566392"/>
                  <a:gd name="connsiteY13" fmla="*/ 584200 h 973277"/>
                  <a:gd name="connsiteX14" fmla="*/ 2257425 w 2566392"/>
                  <a:gd name="connsiteY14" fmla="*/ 787400 h 973277"/>
                  <a:gd name="connsiteX15" fmla="*/ 2566385 w 2566392"/>
                  <a:gd name="connsiteY15" fmla="*/ 740942 h 973277"/>
                  <a:gd name="connsiteX0" fmla="*/ 0 w 2566394"/>
                  <a:gd name="connsiteY0" fmla="*/ 0 h 973277"/>
                  <a:gd name="connsiteX1" fmla="*/ 549275 w 2566394"/>
                  <a:gd name="connsiteY1" fmla="*/ 774700 h 973277"/>
                  <a:gd name="connsiteX2" fmla="*/ 1133475 w 2566394"/>
                  <a:gd name="connsiteY2" fmla="*/ 904875 h 973277"/>
                  <a:gd name="connsiteX3" fmla="*/ 1212850 w 2566394"/>
                  <a:gd name="connsiteY3" fmla="*/ 19050 h 973277"/>
                  <a:gd name="connsiteX4" fmla="*/ 1257300 w 2566394"/>
                  <a:gd name="connsiteY4" fmla="*/ 673100 h 973277"/>
                  <a:gd name="connsiteX5" fmla="*/ 1635125 w 2566394"/>
                  <a:gd name="connsiteY5" fmla="*/ 955675 h 973277"/>
                  <a:gd name="connsiteX6" fmla="*/ 1641475 w 2566394"/>
                  <a:gd name="connsiteY6" fmla="*/ 501650 h 973277"/>
                  <a:gd name="connsiteX7" fmla="*/ 1689100 w 2566394"/>
                  <a:gd name="connsiteY7" fmla="*/ 863600 h 973277"/>
                  <a:gd name="connsiteX8" fmla="*/ 1847850 w 2566394"/>
                  <a:gd name="connsiteY8" fmla="*/ 806450 h 973277"/>
                  <a:gd name="connsiteX9" fmla="*/ 1914525 w 2566394"/>
                  <a:gd name="connsiteY9" fmla="*/ 9525 h 973277"/>
                  <a:gd name="connsiteX10" fmla="*/ 1955800 w 2566394"/>
                  <a:gd name="connsiteY10" fmla="*/ 568325 h 973277"/>
                  <a:gd name="connsiteX11" fmla="*/ 2139950 w 2566394"/>
                  <a:gd name="connsiteY11" fmla="*/ 708025 h 973277"/>
                  <a:gd name="connsiteX12" fmla="*/ 2232025 w 2566394"/>
                  <a:gd name="connsiteY12" fmla="*/ 358775 h 973277"/>
                  <a:gd name="connsiteX13" fmla="*/ 2232025 w 2566394"/>
                  <a:gd name="connsiteY13" fmla="*/ 584200 h 973277"/>
                  <a:gd name="connsiteX14" fmla="*/ 2320925 w 2566394"/>
                  <a:gd name="connsiteY14" fmla="*/ 812800 h 973277"/>
                  <a:gd name="connsiteX15" fmla="*/ 2566385 w 2566394"/>
                  <a:gd name="connsiteY15" fmla="*/ 740942 h 973277"/>
                  <a:gd name="connsiteX0" fmla="*/ 0 w 2566394"/>
                  <a:gd name="connsiteY0" fmla="*/ 0 h 973277"/>
                  <a:gd name="connsiteX1" fmla="*/ 549275 w 2566394"/>
                  <a:gd name="connsiteY1" fmla="*/ 774700 h 973277"/>
                  <a:gd name="connsiteX2" fmla="*/ 1133475 w 2566394"/>
                  <a:gd name="connsiteY2" fmla="*/ 904875 h 973277"/>
                  <a:gd name="connsiteX3" fmla="*/ 1212850 w 2566394"/>
                  <a:gd name="connsiteY3" fmla="*/ 19050 h 973277"/>
                  <a:gd name="connsiteX4" fmla="*/ 1257300 w 2566394"/>
                  <a:gd name="connsiteY4" fmla="*/ 673100 h 973277"/>
                  <a:gd name="connsiteX5" fmla="*/ 1635125 w 2566394"/>
                  <a:gd name="connsiteY5" fmla="*/ 955675 h 973277"/>
                  <a:gd name="connsiteX6" fmla="*/ 1641475 w 2566394"/>
                  <a:gd name="connsiteY6" fmla="*/ 501650 h 973277"/>
                  <a:gd name="connsiteX7" fmla="*/ 1689100 w 2566394"/>
                  <a:gd name="connsiteY7" fmla="*/ 863600 h 973277"/>
                  <a:gd name="connsiteX8" fmla="*/ 1847850 w 2566394"/>
                  <a:gd name="connsiteY8" fmla="*/ 806450 h 973277"/>
                  <a:gd name="connsiteX9" fmla="*/ 1914525 w 2566394"/>
                  <a:gd name="connsiteY9" fmla="*/ 9525 h 973277"/>
                  <a:gd name="connsiteX10" fmla="*/ 1955800 w 2566394"/>
                  <a:gd name="connsiteY10" fmla="*/ 568325 h 973277"/>
                  <a:gd name="connsiteX11" fmla="*/ 2139950 w 2566394"/>
                  <a:gd name="connsiteY11" fmla="*/ 708025 h 973277"/>
                  <a:gd name="connsiteX12" fmla="*/ 2232025 w 2566394"/>
                  <a:gd name="connsiteY12" fmla="*/ 358775 h 973277"/>
                  <a:gd name="connsiteX13" fmla="*/ 2232025 w 2566394"/>
                  <a:gd name="connsiteY13" fmla="*/ 584200 h 973277"/>
                  <a:gd name="connsiteX14" fmla="*/ 2320925 w 2566394"/>
                  <a:gd name="connsiteY14" fmla="*/ 812800 h 973277"/>
                  <a:gd name="connsiteX15" fmla="*/ 2566385 w 2566394"/>
                  <a:gd name="connsiteY15" fmla="*/ 740942 h 973277"/>
                  <a:gd name="connsiteX0" fmla="*/ 0 w 2566394"/>
                  <a:gd name="connsiteY0" fmla="*/ 0 h 973277"/>
                  <a:gd name="connsiteX1" fmla="*/ 549275 w 2566394"/>
                  <a:gd name="connsiteY1" fmla="*/ 774700 h 973277"/>
                  <a:gd name="connsiteX2" fmla="*/ 1133475 w 2566394"/>
                  <a:gd name="connsiteY2" fmla="*/ 904875 h 973277"/>
                  <a:gd name="connsiteX3" fmla="*/ 1212850 w 2566394"/>
                  <a:gd name="connsiteY3" fmla="*/ 19050 h 973277"/>
                  <a:gd name="connsiteX4" fmla="*/ 1257300 w 2566394"/>
                  <a:gd name="connsiteY4" fmla="*/ 673100 h 973277"/>
                  <a:gd name="connsiteX5" fmla="*/ 1635125 w 2566394"/>
                  <a:gd name="connsiteY5" fmla="*/ 955675 h 973277"/>
                  <a:gd name="connsiteX6" fmla="*/ 1641475 w 2566394"/>
                  <a:gd name="connsiteY6" fmla="*/ 501650 h 973277"/>
                  <a:gd name="connsiteX7" fmla="*/ 1689100 w 2566394"/>
                  <a:gd name="connsiteY7" fmla="*/ 863600 h 973277"/>
                  <a:gd name="connsiteX8" fmla="*/ 1847850 w 2566394"/>
                  <a:gd name="connsiteY8" fmla="*/ 806450 h 973277"/>
                  <a:gd name="connsiteX9" fmla="*/ 1914525 w 2566394"/>
                  <a:gd name="connsiteY9" fmla="*/ 9525 h 973277"/>
                  <a:gd name="connsiteX10" fmla="*/ 1955800 w 2566394"/>
                  <a:gd name="connsiteY10" fmla="*/ 568325 h 973277"/>
                  <a:gd name="connsiteX11" fmla="*/ 2139950 w 2566394"/>
                  <a:gd name="connsiteY11" fmla="*/ 708025 h 973277"/>
                  <a:gd name="connsiteX12" fmla="*/ 2206625 w 2566394"/>
                  <a:gd name="connsiteY12" fmla="*/ 355600 h 973277"/>
                  <a:gd name="connsiteX13" fmla="*/ 2232025 w 2566394"/>
                  <a:gd name="connsiteY13" fmla="*/ 584200 h 973277"/>
                  <a:gd name="connsiteX14" fmla="*/ 2320925 w 2566394"/>
                  <a:gd name="connsiteY14" fmla="*/ 812800 h 973277"/>
                  <a:gd name="connsiteX15" fmla="*/ 2566385 w 2566394"/>
                  <a:gd name="connsiteY15" fmla="*/ 740942 h 973277"/>
                  <a:gd name="connsiteX0" fmla="*/ 0 w 2566394"/>
                  <a:gd name="connsiteY0" fmla="*/ 0 h 973277"/>
                  <a:gd name="connsiteX1" fmla="*/ 549275 w 2566394"/>
                  <a:gd name="connsiteY1" fmla="*/ 774700 h 973277"/>
                  <a:gd name="connsiteX2" fmla="*/ 1133475 w 2566394"/>
                  <a:gd name="connsiteY2" fmla="*/ 904875 h 973277"/>
                  <a:gd name="connsiteX3" fmla="*/ 1212850 w 2566394"/>
                  <a:gd name="connsiteY3" fmla="*/ 19050 h 973277"/>
                  <a:gd name="connsiteX4" fmla="*/ 1257300 w 2566394"/>
                  <a:gd name="connsiteY4" fmla="*/ 673100 h 973277"/>
                  <a:gd name="connsiteX5" fmla="*/ 1635125 w 2566394"/>
                  <a:gd name="connsiteY5" fmla="*/ 955675 h 973277"/>
                  <a:gd name="connsiteX6" fmla="*/ 1641475 w 2566394"/>
                  <a:gd name="connsiteY6" fmla="*/ 501650 h 973277"/>
                  <a:gd name="connsiteX7" fmla="*/ 1689100 w 2566394"/>
                  <a:gd name="connsiteY7" fmla="*/ 863600 h 973277"/>
                  <a:gd name="connsiteX8" fmla="*/ 1847850 w 2566394"/>
                  <a:gd name="connsiteY8" fmla="*/ 806450 h 973277"/>
                  <a:gd name="connsiteX9" fmla="*/ 1914525 w 2566394"/>
                  <a:gd name="connsiteY9" fmla="*/ 9525 h 973277"/>
                  <a:gd name="connsiteX10" fmla="*/ 1955800 w 2566394"/>
                  <a:gd name="connsiteY10" fmla="*/ 568325 h 973277"/>
                  <a:gd name="connsiteX11" fmla="*/ 2139950 w 2566394"/>
                  <a:gd name="connsiteY11" fmla="*/ 708025 h 973277"/>
                  <a:gd name="connsiteX12" fmla="*/ 2206625 w 2566394"/>
                  <a:gd name="connsiteY12" fmla="*/ 355600 h 973277"/>
                  <a:gd name="connsiteX13" fmla="*/ 2276475 w 2566394"/>
                  <a:gd name="connsiteY13" fmla="*/ 774700 h 973277"/>
                  <a:gd name="connsiteX14" fmla="*/ 2320925 w 2566394"/>
                  <a:gd name="connsiteY14" fmla="*/ 812800 h 973277"/>
                  <a:gd name="connsiteX15" fmla="*/ 2566385 w 2566394"/>
                  <a:gd name="connsiteY15" fmla="*/ 740942 h 973277"/>
                  <a:gd name="connsiteX0" fmla="*/ 0 w 2566398"/>
                  <a:gd name="connsiteY0" fmla="*/ 0 h 973277"/>
                  <a:gd name="connsiteX1" fmla="*/ 549275 w 2566398"/>
                  <a:gd name="connsiteY1" fmla="*/ 774700 h 973277"/>
                  <a:gd name="connsiteX2" fmla="*/ 1133475 w 2566398"/>
                  <a:gd name="connsiteY2" fmla="*/ 904875 h 973277"/>
                  <a:gd name="connsiteX3" fmla="*/ 1212850 w 2566398"/>
                  <a:gd name="connsiteY3" fmla="*/ 19050 h 973277"/>
                  <a:gd name="connsiteX4" fmla="*/ 1257300 w 2566398"/>
                  <a:gd name="connsiteY4" fmla="*/ 673100 h 973277"/>
                  <a:gd name="connsiteX5" fmla="*/ 1635125 w 2566398"/>
                  <a:gd name="connsiteY5" fmla="*/ 955675 h 973277"/>
                  <a:gd name="connsiteX6" fmla="*/ 1641475 w 2566398"/>
                  <a:gd name="connsiteY6" fmla="*/ 501650 h 973277"/>
                  <a:gd name="connsiteX7" fmla="*/ 1689100 w 2566398"/>
                  <a:gd name="connsiteY7" fmla="*/ 863600 h 973277"/>
                  <a:gd name="connsiteX8" fmla="*/ 1847850 w 2566398"/>
                  <a:gd name="connsiteY8" fmla="*/ 806450 h 973277"/>
                  <a:gd name="connsiteX9" fmla="*/ 1914525 w 2566398"/>
                  <a:gd name="connsiteY9" fmla="*/ 9525 h 973277"/>
                  <a:gd name="connsiteX10" fmla="*/ 1955800 w 2566398"/>
                  <a:gd name="connsiteY10" fmla="*/ 568325 h 973277"/>
                  <a:gd name="connsiteX11" fmla="*/ 2139950 w 2566398"/>
                  <a:gd name="connsiteY11" fmla="*/ 708025 h 973277"/>
                  <a:gd name="connsiteX12" fmla="*/ 2206625 w 2566398"/>
                  <a:gd name="connsiteY12" fmla="*/ 355600 h 973277"/>
                  <a:gd name="connsiteX13" fmla="*/ 2276475 w 2566398"/>
                  <a:gd name="connsiteY13" fmla="*/ 774700 h 973277"/>
                  <a:gd name="connsiteX14" fmla="*/ 2384425 w 2566398"/>
                  <a:gd name="connsiteY14" fmla="*/ 812800 h 973277"/>
                  <a:gd name="connsiteX15" fmla="*/ 2566385 w 2566398"/>
                  <a:gd name="connsiteY15" fmla="*/ 740942 h 973277"/>
                  <a:gd name="connsiteX0" fmla="*/ 0 w 2566409"/>
                  <a:gd name="connsiteY0" fmla="*/ 0 h 973277"/>
                  <a:gd name="connsiteX1" fmla="*/ 549275 w 2566409"/>
                  <a:gd name="connsiteY1" fmla="*/ 774700 h 973277"/>
                  <a:gd name="connsiteX2" fmla="*/ 1133475 w 2566409"/>
                  <a:gd name="connsiteY2" fmla="*/ 904875 h 973277"/>
                  <a:gd name="connsiteX3" fmla="*/ 1212850 w 2566409"/>
                  <a:gd name="connsiteY3" fmla="*/ 19050 h 973277"/>
                  <a:gd name="connsiteX4" fmla="*/ 1257300 w 2566409"/>
                  <a:gd name="connsiteY4" fmla="*/ 673100 h 973277"/>
                  <a:gd name="connsiteX5" fmla="*/ 1635125 w 2566409"/>
                  <a:gd name="connsiteY5" fmla="*/ 955675 h 973277"/>
                  <a:gd name="connsiteX6" fmla="*/ 1641475 w 2566409"/>
                  <a:gd name="connsiteY6" fmla="*/ 501650 h 973277"/>
                  <a:gd name="connsiteX7" fmla="*/ 1689100 w 2566409"/>
                  <a:gd name="connsiteY7" fmla="*/ 863600 h 973277"/>
                  <a:gd name="connsiteX8" fmla="*/ 1847850 w 2566409"/>
                  <a:gd name="connsiteY8" fmla="*/ 806450 h 973277"/>
                  <a:gd name="connsiteX9" fmla="*/ 1914525 w 2566409"/>
                  <a:gd name="connsiteY9" fmla="*/ 9525 h 973277"/>
                  <a:gd name="connsiteX10" fmla="*/ 1955800 w 2566409"/>
                  <a:gd name="connsiteY10" fmla="*/ 568325 h 973277"/>
                  <a:gd name="connsiteX11" fmla="*/ 2139950 w 2566409"/>
                  <a:gd name="connsiteY11" fmla="*/ 708025 h 973277"/>
                  <a:gd name="connsiteX12" fmla="*/ 2206625 w 2566409"/>
                  <a:gd name="connsiteY12" fmla="*/ 355600 h 973277"/>
                  <a:gd name="connsiteX13" fmla="*/ 2276475 w 2566409"/>
                  <a:gd name="connsiteY13" fmla="*/ 774700 h 973277"/>
                  <a:gd name="connsiteX14" fmla="*/ 2384425 w 2566409"/>
                  <a:gd name="connsiteY14" fmla="*/ 812800 h 973277"/>
                  <a:gd name="connsiteX15" fmla="*/ 2566385 w 2566409"/>
                  <a:gd name="connsiteY15" fmla="*/ 740942 h 973277"/>
                  <a:gd name="connsiteX0" fmla="*/ 0 w 2566413"/>
                  <a:gd name="connsiteY0" fmla="*/ 0 h 973277"/>
                  <a:gd name="connsiteX1" fmla="*/ 549275 w 2566413"/>
                  <a:gd name="connsiteY1" fmla="*/ 774700 h 973277"/>
                  <a:gd name="connsiteX2" fmla="*/ 1133475 w 2566413"/>
                  <a:gd name="connsiteY2" fmla="*/ 904875 h 973277"/>
                  <a:gd name="connsiteX3" fmla="*/ 1212850 w 2566413"/>
                  <a:gd name="connsiteY3" fmla="*/ 19050 h 973277"/>
                  <a:gd name="connsiteX4" fmla="*/ 1257300 w 2566413"/>
                  <a:gd name="connsiteY4" fmla="*/ 673100 h 973277"/>
                  <a:gd name="connsiteX5" fmla="*/ 1635125 w 2566413"/>
                  <a:gd name="connsiteY5" fmla="*/ 955675 h 973277"/>
                  <a:gd name="connsiteX6" fmla="*/ 1641475 w 2566413"/>
                  <a:gd name="connsiteY6" fmla="*/ 501650 h 973277"/>
                  <a:gd name="connsiteX7" fmla="*/ 1689100 w 2566413"/>
                  <a:gd name="connsiteY7" fmla="*/ 863600 h 973277"/>
                  <a:gd name="connsiteX8" fmla="*/ 1847850 w 2566413"/>
                  <a:gd name="connsiteY8" fmla="*/ 806450 h 973277"/>
                  <a:gd name="connsiteX9" fmla="*/ 1914525 w 2566413"/>
                  <a:gd name="connsiteY9" fmla="*/ 9525 h 973277"/>
                  <a:gd name="connsiteX10" fmla="*/ 1955800 w 2566413"/>
                  <a:gd name="connsiteY10" fmla="*/ 568325 h 973277"/>
                  <a:gd name="connsiteX11" fmla="*/ 2139950 w 2566413"/>
                  <a:gd name="connsiteY11" fmla="*/ 708025 h 973277"/>
                  <a:gd name="connsiteX12" fmla="*/ 2206625 w 2566413"/>
                  <a:gd name="connsiteY12" fmla="*/ 355600 h 973277"/>
                  <a:gd name="connsiteX13" fmla="*/ 2276475 w 2566413"/>
                  <a:gd name="connsiteY13" fmla="*/ 774700 h 973277"/>
                  <a:gd name="connsiteX14" fmla="*/ 2397125 w 2566413"/>
                  <a:gd name="connsiteY14" fmla="*/ 860425 h 973277"/>
                  <a:gd name="connsiteX15" fmla="*/ 2566385 w 2566413"/>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39950 w 2566404"/>
                  <a:gd name="connsiteY11" fmla="*/ 708025 h 973277"/>
                  <a:gd name="connsiteX12" fmla="*/ 2206625 w 2566404"/>
                  <a:gd name="connsiteY12" fmla="*/ 355600 h 973277"/>
                  <a:gd name="connsiteX13" fmla="*/ 2276475 w 2566404"/>
                  <a:gd name="connsiteY13" fmla="*/ 774700 h 973277"/>
                  <a:gd name="connsiteX14" fmla="*/ 2397125 w 2566404"/>
                  <a:gd name="connsiteY14" fmla="*/ 860425 h 973277"/>
                  <a:gd name="connsiteX15" fmla="*/ 2566385 w 2566404"/>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39950 w 2566404"/>
                  <a:gd name="connsiteY11" fmla="*/ 708025 h 973277"/>
                  <a:gd name="connsiteX12" fmla="*/ 2206625 w 2566404"/>
                  <a:gd name="connsiteY12" fmla="*/ 355600 h 973277"/>
                  <a:gd name="connsiteX13" fmla="*/ 2244725 w 2566404"/>
                  <a:gd name="connsiteY13" fmla="*/ 723900 h 973277"/>
                  <a:gd name="connsiteX14" fmla="*/ 2397125 w 2566404"/>
                  <a:gd name="connsiteY14" fmla="*/ 860425 h 973277"/>
                  <a:gd name="connsiteX15" fmla="*/ 2566385 w 2566404"/>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39950 w 2566404"/>
                  <a:gd name="connsiteY11" fmla="*/ 708025 h 973277"/>
                  <a:gd name="connsiteX12" fmla="*/ 2190750 w 2566404"/>
                  <a:gd name="connsiteY12" fmla="*/ 346075 h 973277"/>
                  <a:gd name="connsiteX13" fmla="*/ 2244725 w 2566404"/>
                  <a:gd name="connsiteY13" fmla="*/ 723900 h 973277"/>
                  <a:gd name="connsiteX14" fmla="*/ 2397125 w 2566404"/>
                  <a:gd name="connsiteY14" fmla="*/ 860425 h 973277"/>
                  <a:gd name="connsiteX15" fmla="*/ 2566385 w 2566404"/>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39950 w 2566404"/>
                  <a:gd name="connsiteY11" fmla="*/ 708025 h 973277"/>
                  <a:gd name="connsiteX12" fmla="*/ 2190750 w 2566404"/>
                  <a:gd name="connsiteY12" fmla="*/ 346075 h 973277"/>
                  <a:gd name="connsiteX13" fmla="*/ 2244725 w 2566404"/>
                  <a:gd name="connsiteY13" fmla="*/ 723900 h 973277"/>
                  <a:gd name="connsiteX14" fmla="*/ 2397125 w 2566404"/>
                  <a:gd name="connsiteY14" fmla="*/ 860425 h 973277"/>
                  <a:gd name="connsiteX15" fmla="*/ 2566385 w 2566404"/>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68525 w 2566404"/>
                  <a:gd name="connsiteY11" fmla="*/ 708025 h 973277"/>
                  <a:gd name="connsiteX12" fmla="*/ 2190750 w 2566404"/>
                  <a:gd name="connsiteY12" fmla="*/ 346075 h 973277"/>
                  <a:gd name="connsiteX13" fmla="*/ 2244725 w 2566404"/>
                  <a:gd name="connsiteY13" fmla="*/ 723900 h 973277"/>
                  <a:gd name="connsiteX14" fmla="*/ 2397125 w 2566404"/>
                  <a:gd name="connsiteY14" fmla="*/ 860425 h 973277"/>
                  <a:gd name="connsiteX15" fmla="*/ 2566385 w 2566404"/>
                  <a:gd name="connsiteY15" fmla="*/ 740942 h 973277"/>
                  <a:gd name="connsiteX0" fmla="*/ 0 w 2566404"/>
                  <a:gd name="connsiteY0" fmla="*/ 0 h 973277"/>
                  <a:gd name="connsiteX1" fmla="*/ 549275 w 2566404"/>
                  <a:gd name="connsiteY1" fmla="*/ 774700 h 973277"/>
                  <a:gd name="connsiteX2" fmla="*/ 1133475 w 2566404"/>
                  <a:gd name="connsiteY2" fmla="*/ 904875 h 973277"/>
                  <a:gd name="connsiteX3" fmla="*/ 1212850 w 2566404"/>
                  <a:gd name="connsiteY3" fmla="*/ 19050 h 973277"/>
                  <a:gd name="connsiteX4" fmla="*/ 1257300 w 2566404"/>
                  <a:gd name="connsiteY4" fmla="*/ 673100 h 973277"/>
                  <a:gd name="connsiteX5" fmla="*/ 1635125 w 2566404"/>
                  <a:gd name="connsiteY5" fmla="*/ 955675 h 973277"/>
                  <a:gd name="connsiteX6" fmla="*/ 1641475 w 2566404"/>
                  <a:gd name="connsiteY6" fmla="*/ 501650 h 973277"/>
                  <a:gd name="connsiteX7" fmla="*/ 1689100 w 2566404"/>
                  <a:gd name="connsiteY7" fmla="*/ 863600 h 973277"/>
                  <a:gd name="connsiteX8" fmla="*/ 1847850 w 2566404"/>
                  <a:gd name="connsiteY8" fmla="*/ 806450 h 973277"/>
                  <a:gd name="connsiteX9" fmla="*/ 1914525 w 2566404"/>
                  <a:gd name="connsiteY9" fmla="*/ 9525 h 973277"/>
                  <a:gd name="connsiteX10" fmla="*/ 1955800 w 2566404"/>
                  <a:gd name="connsiteY10" fmla="*/ 568325 h 973277"/>
                  <a:gd name="connsiteX11" fmla="*/ 2168525 w 2566404"/>
                  <a:gd name="connsiteY11" fmla="*/ 708025 h 973277"/>
                  <a:gd name="connsiteX12" fmla="*/ 2190750 w 2566404"/>
                  <a:gd name="connsiteY12" fmla="*/ 346075 h 973277"/>
                  <a:gd name="connsiteX13" fmla="*/ 2244725 w 2566404"/>
                  <a:gd name="connsiteY13" fmla="*/ 723900 h 973277"/>
                  <a:gd name="connsiteX14" fmla="*/ 2397125 w 2566404"/>
                  <a:gd name="connsiteY14" fmla="*/ 860425 h 973277"/>
                  <a:gd name="connsiteX15" fmla="*/ 2566385 w 2566404"/>
                  <a:gd name="connsiteY15" fmla="*/ 740942 h 97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6404" h="973277">
                    <a:moveTo>
                      <a:pt x="0" y="0"/>
                    </a:moveTo>
                    <a:cubicBezTo>
                      <a:pt x="362479" y="252677"/>
                      <a:pt x="360363" y="623888"/>
                      <a:pt x="549275" y="774700"/>
                    </a:cubicBezTo>
                    <a:cubicBezTo>
                      <a:pt x="738187" y="925512"/>
                      <a:pt x="1022879" y="1030817"/>
                      <a:pt x="1133475" y="904875"/>
                    </a:cubicBezTo>
                    <a:cubicBezTo>
                      <a:pt x="1244071" y="778933"/>
                      <a:pt x="1201737" y="13229"/>
                      <a:pt x="1212850" y="19050"/>
                    </a:cubicBezTo>
                    <a:cubicBezTo>
                      <a:pt x="1223963" y="24871"/>
                      <a:pt x="1186921" y="516996"/>
                      <a:pt x="1257300" y="673100"/>
                    </a:cubicBezTo>
                    <a:cubicBezTo>
                      <a:pt x="1327679" y="829204"/>
                      <a:pt x="1615546" y="1035050"/>
                      <a:pt x="1635125" y="955675"/>
                    </a:cubicBezTo>
                    <a:cubicBezTo>
                      <a:pt x="1654704" y="876300"/>
                      <a:pt x="1632479" y="516996"/>
                      <a:pt x="1641475" y="501650"/>
                    </a:cubicBezTo>
                    <a:cubicBezTo>
                      <a:pt x="1650471" y="486304"/>
                      <a:pt x="1654704" y="812800"/>
                      <a:pt x="1689100" y="863600"/>
                    </a:cubicBezTo>
                    <a:cubicBezTo>
                      <a:pt x="1723496" y="914400"/>
                      <a:pt x="1788054" y="948796"/>
                      <a:pt x="1847850" y="806450"/>
                    </a:cubicBezTo>
                    <a:cubicBezTo>
                      <a:pt x="1907646" y="664104"/>
                      <a:pt x="1906058" y="7938"/>
                      <a:pt x="1914525" y="9525"/>
                    </a:cubicBezTo>
                    <a:cubicBezTo>
                      <a:pt x="1922992" y="11112"/>
                      <a:pt x="1913467" y="451908"/>
                      <a:pt x="1955800" y="568325"/>
                    </a:cubicBezTo>
                    <a:cubicBezTo>
                      <a:pt x="1998133" y="684742"/>
                      <a:pt x="2142067" y="811742"/>
                      <a:pt x="2168525" y="708025"/>
                    </a:cubicBezTo>
                    <a:cubicBezTo>
                      <a:pt x="2194983" y="604308"/>
                      <a:pt x="2178050" y="343429"/>
                      <a:pt x="2190750" y="346075"/>
                    </a:cubicBezTo>
                    <a:cubicBezTo>
                      <a:pt x="2203450" y="348721"/>
                      <a:pt x="2210329" y="638175"/>
                      <a:pt x="2244725" y="723900"/>
                    </a:cubicBezTo>
                    <a:cubicBezTo>
                      <a:pt x="2279121" y="809625"/>
                      <a:pt x="2343515" y="857585"/>
                      <a:pt x="2397125" y="860425"/>
                    </a:cubicBezTo>
                    <a:cubicBezTo>
                      <a:pt x="2450735" y="863265"/>
                      <a:pt x="2568164" y="741360"/>
                      <a:pt x="2566385" y="740942"/>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FDFFB440-D2C7-3549-8948-9556DF07D75B}"/>
                    </a:ext>
                  </a:extLst>
                </p:cNvPr>
                <p:cNvSpPr txBox="1"/>
                <p:nvPr/>
              </p:nvSpPr>
              <p:spPr>
                <a:xfrm>
                  <a:off x="8134097" y="5275704"/>
                  <a:ext cx="558960" cy="32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FDFFB440-D2C7-3549-8948-9556DF07D75B}"/>
                    </a:ext>
                  </a:extLst>
                </p:cNvPr>
                <p:cNvSpPr txBox="1">
                  <a:spLocks noRot="1" noChangeAspect="1" noMove="1" noResize="1" noEditPoints="1" noAdjustHandles="1" noChangeArrowheads="1" noChangeShapeType="1" noTextEdit="1"/>
                </p:cNvSpPr>
                <p:nvPr/>
              </p:nvSpPr>
              <p:spPr>
                <a:xfrm>
                  <a:off x="8134097" y="5275704"/>
                  <a:ext cx="558960" cy="320465"/>
                </a:xfrm>
                <a:prstGeom prst="rect">
                  <a:avLst/>
                </a:prstGeom>
                <a:blipFill>
                  <a:blip r:embed="rId13"/>
                  <a:stretch>
                    <a:fillRect l="-2222" b="-7407"/>
                  </a:stretch>
                </a:blipFill>
              </p:spPr>
              <p:txBody>
                <a:bodyPr/>
                <a:lstStyle/>
                <a:p>
                  <a:r>
                    <a:rPr lang="en-US">
                      <a:noFill/>
                    </a:rPr>
                    <a:t> </a:t>
                  </a:r>
                </a:p>
              </p:txBody>
            </p:sp>
          </mc:Fallback>
        </mc:AlternateContent>
        <p:sp>
          <p:nvSpPr>
            <p:cNvPr id="150" name="TextBox 149">
              <a:extLst>
                <a:ext uri="{FF2B5EF4-FFF2-40B4-BE49-F238E27FC236}">
                  <a16:creationId xmlns:a16="http://schemas.microsoft.com/office/drawing/2014/main" id="{71CC00F3-6570-4E4A-A44C-C96BEC5A57BC}"/>
                </a:ext>
              </a:extLst>
            </p:cNvPr>
            <p:cNvSpPr txBox="1"/>
            <p:nvPr/>
          </p:nvSpPr>
          <p:spPr>
            <a:xfrm>
              <a:off x="8033833" y="4934762"/>
              <a:ext cx="1676253" cy="427287"/>
            </a:xfrm>
            <a:prstGeom prst="rect">
              <a:avLst/>
            </a:prstGeom>
            <a:noFill/>
          </p:spPr>
          <p:txBody>
            <a:bodyPr wrap="square" rtlCol="0">
              <a:spAutoFit/>
            </a:bodyPr>
            <a:lstStyle/>
            <a:p>
              <a:r>
                <a:rPr lang="en-US" dirty="0"/>
                <a:t>Intervention</a:t>
              </a:r>
            </a:p>
          </p:txBody>
        </p:sp>
      </p:grpSp>
      <p:grpSp>
        <p:nvGrpSpPr>
          <p:cNvPr id="61" name="Group 60">
            <a:extLst>
              <a:ext uri="{FF2B5EF4-FFF2-40B4-BE49-F238E27FC236}">
                <a16:creationId xmlns:a16="http://schemas.microsoft.com/office/drawing/2014/main" id="{DE928F78-FA65-134E-9BA9-85AC47819072}"/>
              </a:ext>
            </a:extLst>
          </p:cNvPr>
          <p:cNvGrpSpPr/>
          <p:nvPr/>
        </p:nvGrpSpPr>
        <p:grpSpPr>
          <a:xfrm>
            <a:off x="5300522" y="946355"/>
            <a:ext cx="4807932" cy="1742522"/>
            <a:chOff x="5300522" y="946355"/>
            <a:chExt cx="4807932" cy="1742522"/>
          </a:xfrm>
        </p:grpSpPr>
        <p:pic>
          <p:nvPicPr>
            <p:cNvPr id="92" name="Picture 91">
              <a:extLst>
                <a:ext uri="{FF2B5EF4-FFF2-40B4-BE49-F238E27FC236}">
                  <a16:creationId xmlns:a16="http://schemas.microsoft.com/office/drawing/2014/main" id="{45E4DE42-6054-F14F-A68B-F0BE63B69C7A}"/>
                </a:ext>
              </a:extLst>
            </p:cNvPr>
            <p:cNvPicPr>
              <a:picLocks noChangeAspect="1"/>
            </p:cNvPicPr>
            <p:nvPr/>
          </p:nvPicPr>
          <p:blipFill>
            <a:blip r:embed="rId14">
              <a:duotone>
                <a:schemeClr val="accent1">
                  <a:shade val="45000"/>
                  <a:satMod val="135000"/>
                </a:schemeClr>
                <a:prstClr val="white"/>
              </a:duotone>
            </a:blip>
            <a:stretch>
              <a:fillRect/>
            </a:stretch>
          </p:blipFill>
          <p:spPr>
            <a:xfrm>
              <a:off x="5829465" y="946355"/>
              <a:ext cx="1779224" cy="1501454"/>
            </a:xfrm>
            <a:prstGeom prst="rect">
              <a:avLst/>
            </a:prstGeom>
          </p:spPr>
        </p:pic>
        <p:cxnSp>
          <p:nvCxnSpPr>
            <p:cNvPr id="125" name="Elbow Connector 124">
              <a:extLst>
                <a:ext uri="{FF2B5EF4-FFF2-40B4-BE49-F238E27FC236}">
                  <a16:creationId xmlns:a16="http://schemas.microsoft.com/office/drawing/2014/main" id="{396512AF-49C3-7E4B-A859-59CFF6BE4CA2}"/>
                </a:ext>
              </a:extLst>
            </p:cNvPr>
            <p:cNvCxnSpPr>
              <a:cxnSpLocks/>
              <a:stCxn id="107" idx="0"/>
              <a:endCxn id="36" idx="1"/>
            </p:cNvCxnSpPr>
            <p:nvPr/>
          </p:nvCxnSpPr>
          <p:spPr>
            <a:xfrm rot="5400000" flipH="1" flipV="1">
              <a:off x="5109837" y="1433521"/>
              <a:ext cx="1446041" cy="1064671"/>
            </a:xfrm>
            <a:prstGeom prst="bentConnector2">
              <a:avLst/>
            </a:prstGeom>
            <a:ln w="57150">
              <a:solidFill>
                <a:schemeClr val="accent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B8BE276E-F12B-7F48-8C5D-0FFF535BDF7B}"/>
                    </a:ext>
                  </a:extLst>
                </p:cNvPr>
                <p:cNvSpPr txBox="1"/>
                <p:nvPr/>
              </p:nvSpPr>
              <p:spPr>
                <a:xfrm>
                  <a:off x="7475105" y="1484350"/>
                  <a:ext cx="1882065" cy="32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ℙ</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oMath>
                    </m:oMathPara>
                  </a14:m>
                  <a:endParaRPr lang="en-US" dirty="0"/>
                </a:p>
              </p:txBody>
            </p:sp>
          </mc:Choice>
          <mc:Fallback xmlns="">
            <p:sp>
              <p:nvSpPr>
                <p:cNvPr id="138" name="TextBox 137">
                  <a:extLst>
                    <a:ext uri="{FF2B5EF4-FFF2-40B4-BE49-F238E27FC236}">
                      <a16:creationId xmlns:a16="http://schemas.microsoft.com/office/drawing/2014/main" id="{B8BE276E-F12B-7F48-8C5D-0FFF535BDF7B}"/>
                    </a:ext>
                  </a:extLst>
                </p:cNvPr>
                <p:cNvSpPr txBox="1">
                  <a:spLocks noRot="1" noChangeAspect="1" noMove="1" noResize="1" noEditPoints="1" noAdjustHandles="1" noChangeArrowheads="1" noChangeShapeType="1" noTextEdit="1"/>
                </p:cNvSpPr>
                <p:nvPr/>
              </p:nvSpPr>
              <p:spPr>
                <a:xfrm>
                  <a:off x="7475105" y="1484350"/>
                  <a:ext cx="1882065" cy="320465"/>
                </a:xfrm>
                <a:prstGeom prst="rect">
                  <a:avLst/>
                </a:prstGeom>
                <a:blipFill>
                  <a:blip r:embed="rId15"/>
                  <a:stretch>
                    <a:fillRect b="-7692"/>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37B52890-D5D3-8F4C-A7E5-F881AFE8C586}"/>
                </a:ext>
              </a:extLst>
            </p:cNvPr>
            <p:cNvSpPr txBox="1"/>
            <p:nvPr/>
          </p:nvSpPr>
          <p:spPr>
            <a:xfrm>
              <a:off x="6909903" y="992998"/>
              <a:ext cx="3198551" cy="427287"/>
            </a:xfrm>
            <a:prstGeom prst="rect">
              <a:avLst/>
            </a:prstGeom>
            <a:noFill/>
          </p:spPr>
          <p:txBody>
            <a:bodyPr wrap="square" rtlCol="0">
              <a:spAutoFit/>
            </a:bodyPr>
            <a:lstStyle/>
            <a:p>
              <a:r>
                <a:rPr lang="en-US" dirty="0"/>
                <a:t>Digital twin prediction</a:t>
              </a:r>
            </a:p>
          </p:txBody>
        </p:sp>
      </p:grpSp>
      <p:grpSp>
        <p:nvGrpSpPr>
          <p:cNvPr id="169" name="Group 168">
            <a:extLst>
              <a:ext uri="{FF2B5EF4-FFF2-40B4-BE49-F238E27FC236}">
                <a16:creationId xmlns:a16="http://schemas.microsoft.com/office/drawing/2014/main" id="{C5F53472-1497-DA4F-99B6-581CE67A46BE}"/>
              </a:ext>
            </a:extLst>
          </p:cNvPr>
          <p:cNvGrpSpPr/>
          <p:nvPr/>
        </p:nvGrpSpPr>
        <p:grpSpPr>
          <a:xfrm>
            <a:off x="1481425" y="3207752"/>
            <a:ext cx="3290154" cy="2710812"/>
            <a:chOff x="1481425" y="3207752"/>
            <a:chExt cx="3290154" cy="2710812"/>
          </a:xfrm>
        </p:grpSpPr>
        <p:cxnSp>
          <p:nvCxnSpPr>
            <p:cNvPr id="102" name="Elbow Connector 101">
              <a:extLst>
                <a:ext uri="{FF2B5EF4-FFF2-40B4-BE49-F238E27FC236}">
                  <a16:creationId xmlns:a16="http://schemas.microsoft.com/office/drawing/2014/main" id="{0050F7D9-F5BC-C741-AEB7-40FFAA8DDEE6}"/>
                </a:ext>
              </a:extLst>
            </p:cNvPr>
            <p:cNvCxnSpPr>
              <a:cxnSpLocks/>
              <a:stCxn id="79" idx="1"/>
              <a:endCxn id="80" idx="1"/>
            </p:cNvCxnSpPr>
            <p:nvPr/>
          </p:nvCxnSpPr>
          <p:spPr>
            <a:xfrm rot="10800000" flipV="1">
              <a:off x="1481425" y="3207752"/>
              <a:ext cx="260229" cy="2710812"/>
            </a:xfrm>
            <a:prstGeom prst="bentConnector3">
              <a:avLst>
                <a:gd name="adj1" fmla="val 201630"/>
              </a:avLst>
            </a:prstGeom>
            <a:ln w="57150">
              <a:solidFill>
                <a:schemeClr val="accent2"/>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3" name="Elbow Connector 102">
              <a:extLst>
                <a:ext uri="{FF2B5EF4-FFF2-40B4-BE49-F238E27FC236}">
                  <a16:creationId xmlns:a16="http://schemas.microsoft.com/office/drawing/2014/main" id="{F4479B13-2A32-E547-9FB2-A6A69108DC28}"/>
                </a:ext>
              </a:extLst>
            </p:cNvPr>
            <p:cNvCxnSpPr>
              <a:cxnSpLocks/>
              <a:stCxn id="79" idx="2"/>
              <a:endCxn id="82" idx="1"/>
            </p:cNvCxnSpPr>
            <p:nvPr/>
          </p:nvCxnSpPr>
          <p:spPr>
            <a:xfrm rot="16200000" flipH="1">
              <a:off x="2438840" y="3568449"/>
              <a:ext cx="620809" cy="957300"/>
            </a:xfrm>
            <a:prstGeom prst="bentConnector2">
              <a:avLst/>
            </a:prstGeom>
            <a:ln w="57150">
              <a:solidFill>
                <a:schemeClr val="accent2"/>
              </a:solidFill>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F279F311-726E-7F4A-ABE1-82F99B64A79C}"/>
                    </a:ext>
                  </a:extLst>
                </p:cNvPr>
                <p:cNvSpPr/>
                <p:nvPr/>
              </p:nvSpPr>
              <p:spPr>
                <a:xfrm>
                  <a:off x="2628380" y="4383195"/>
                  <a:ext cx="770674" cy="427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+1</m:t>
                            </m:r>
                          </m:sub>
                        </m:sSub>
                      </m:oMath>
                    </m:oMathPara>
                  </a14:m>
                  <a:endParaRPr lang="en-US" dirty="0">
                    <a:solidFill>
                      <a:schemeClr val="tx1"/>
                    </a:solidFill>
                  </a:endParaRPr>
                </a:p>
              </p:txBody>
            </p:sp>
          </mc:Choice>
          <mc:Fallback xmlns="">
            <p:sp>
              <p:nvSpPr>
                <p:cNvPr id="136" name="Rectangle 135">
                  <a:extLst>
                    <a:ext uri="{FF2B5EF4-FFF2-40B4-BE49-F238E27FC236}">
                      <a16:creationId xmlns:a16="http://schemas.microsoft.com/office/drawing/2014/main" id="{F279F311-726E-7F4A-ABE1-82F99B64A79C}"/>
                    </a:ext>
                  </a:extLst>
                </p:cNvPr>
                <p:cNvSpPr>
                  <a:spLocks noRot="1" noChangeAspect="1" noMove="1" noResize="1" noEditPoints="1" noAdjustHandles="1" noChangeArrowheads="1" noChangeShapeType="1" noTextEdit="1"/>
                </p:cNvSpPr>
                <p:nvPr/>
              </p:nvSpPr>
              <p:spPr>
                <a:xfrm>
                  <a:off x="2628380" y="4383195"/>
                  <a:ext cx="770674" cy="427287"/>
                </a:xfrm>
                <a:prstGeom prst="rect">
                  <a:avLst/>
                </a:prstGeom>
                <a:blipFill>
                  <a:blip r:embed="rId16"/>
                  <a:stretch>
                    <a:fillRect/>
                  </a:stretch>
                </a:blipFill>
              </p:spPr>
              <p:txBody>
                <a:bodyPr/>
                <a:lstStyle/>
                <a:p>
                  <a:r>
                    <a:rPr lang="en-US">
                      <a:noFill/>
                    </a:rPr>
                    <a:t> </a:t>
                  </a:r>
                </a:p>
              </p:txBody>
            </p:sp>
          </mc:Fallback>
        </mc:AlternateContent>
        <p:grpSp>
          <p:nvGrpSpPr>
            <p:cNvPr id="156" name="Group 155">
              <a:extLst>
                <a:ext uri="{FF2B5EF4-FFF2-40B4-BE49-F238E27FC236}">
                  <a16:creationId xmlns:a16="http://schemas.microsoft.com/office/drawing/2014/main" id="{2C94507F-B4AE-904F-91D8-5287C91D432E}"/>
                </a:ext>
              </a:extLst>
            </p:cNvPr>
            <p:cNvGrpSpPr/>
            <p:nvPr/>
          </p:nvGrpSpPr>
          <p:grpSpPr>
            <a:xfrm>
              <a:off x="2403323" y="4897637"/>
              <a:ext cx="1184575" cy="652519"/>
              <a:chOff x="9324273" y="851242"/>
              <a:chExt cx="1023906" cy="564015"/>
            </a:xfrm>
          </p:grpSpPr>
          <p:sp>
            <p:nvSpPr>
              <p:cNvPr id="157" name="Rectangle 156">
                <a:extLst>
                  <a:ext uri="{FF2B5EF4-FFF2-40B4-BE49-F238E27FC236}">
                    <a16:creationId xmlns:a16="http://schemas.microsoft.com/office/drawing/2014/main" id="{76B09B30-F245-BC45-A572-2BBBD596A058}"/>
                  </a:ext>
                </a:extLst>
              </p:cNvPr>
              <p:cNvSpPr/>
              <p:nvPr/>
            </p:nvSpPr>
            <p:spPr>
              <a:xfrm>
                <a:off x="9332071" y="851242"/>
                <a:ext cx="1016108" cy="56401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8" name="Freeform 157">
                <a:extLst>
                  <a:ext uri="{FF2B5EF4-FFF2-40B4-BE49-F238E27FC236}">
                    <a16:creationId xmlns:a16="http://schemas.microsoft.com/office/drawing/2014/main" id="{DA82A7BA-9180-284C-94A4-ED1786A2BD1F}"/>
                  </a:ext>
                </a:extLst>
              </p:cNvPr>
              <p:cNvSpPr/>
              <p:nvPr/>
            </p:nvSpPr>
            <p:spPr>
              <a:xfrm>
                <a:off x="9324273" y="959700"/>
                <a:ext cx="1023906" cy="358771"/>
              </a:xfrm>
              <a:custGeom>
                <a:avLst/>
                <a:gdLst>
                  <a:gd name="connsiteX0" fmla="*/ 0 w 2587625"/>
                  <a:gd name="connsiteY0" fmla="*/ 28741 h 906689"/>
                  <a:gd name="connsiteX1" fmla="*/ 584200 w 2587625"/>
                  <a:gd name="connsiteY1" fmla="*/ 95416 h 906689"/>
                  <a:gd name="connsiteX2" fmla="*/ 904875 w 2587625"/>
                  <a:gd name="connsiteY2" fmla="*/ 349416 h 906689"/>
                  <a:gd name="connsiteX3" fmla="*/ 939800 w 2587625"/>
                  <a:gd name="connsiteY3" fmla="*/ 308141 h 906689"/>
                  <a:gd name="connsiteX4" fmla="*/ 993775 w 2587625"/>
                  <a:gd name="connsiteY4" fmla="*/ 457366 h 906689"/>
                  <a:gd name="connsiteX5" fmla="*/ 1047750 w 2587625"/>
                  <a:gd name="connsiteY5" fmla="*/ 393866 h 906689"/>
                  <a:gd name="connsiteX6" fmla="*/ 1133475 w 2587625"/>
                  <a:gd name="connsiteY6" fmla="*/ 473241 h 906689"/>
                  <a:gd name="connsiteX7" fmla="*/ 1190625 w 2587625"/>
                  <a:gd name="connsiteY7" fmla="*/ 524041 h 906689"/>
                  <a:gd name="connsiteX8" fmla="*/ 1263650 w 2587625"/>
                  <a:gd name="connsiteY8" fmla="*/ 508166 h 906689"/>
                  <a:gd name="connsiteX9" fmla="*/ 1333500 w 2587625"/>
                  <a:gd name="connsiteY9" fmla="*/ 778041 h 906689"/>
                  <a:gd name="connsiteX10" fmla="*/ 1416050 w 2587625"/>
                  <a:gd name="connsiteY10" fmla="*/ 866941 h 906689"/>
                  <a:gd name="connsiteX11" fmla="*/ 1435100 w 2587625"/>
                  <a:gd name="connsiteY11" fmla="*/ 136691 h 906689"/>
                  <a:gd name="connsiteX12" fmla="*/ 1485900 w 2587625"/>
                  <a:gd name="connsiteY12" fmla="*/ 152566 h 906689"/>
                  <a:gd name="connsiteX13" fmla="*/ 1511300 w 2587625"/>
                  <a:gd name="connsiteY13" fmla="*/ 9691 h 906689"/>
                  <a:gd name="connsiteX14" fmla="*/ 1628775 w 2587625"/>
                  <a:gd name="connsiteY14" fmla="*/ 57316 h 906689"/>
                  <a:gd name="connsiteX15" fmla="*/ 1962150 w 2587625"/>
                  <a:gd name="connsiteY15" fmla="*/ 166 h 906689"/>
                  <a:gd name="connsiteX16" fmla="*/ 2162175 w 2587625"/>
                  <a:gd name="connsiteY16" fmla="*/ 79541 h 906689"/>
                  <a:gd name="connsiteX17" fmla="*/ 2244725 w 2587625"/>
                  <a:gd name="connsiteY17" fmla="*/ 35091 h 906689"/>
                  <a:gd name="connsiteX18" fmla="*/ 2359025 w 2587625"/>
                  <a:gd name="connsiteY18" fmla="*/ 139866 h 906689"/>
                  <a:gd name="connsiteX19" fmla="*/ 2546350 w 2587625"/>
                  <a:gd name="connsiteY19" fmla="*/ 31916 h 906689"/>
                  <a:gd name="connsiteX20" fmla="*/ 2587625 w 2587625"/>
                  <a:gd name="connsiteY20" fmla="*/ 117641 h 906689"/>
                  <a:gd name="connsiteX0" fmla="*/ 0 w 2587625"/>
                  <a:gd name="connsiteY0" fmla="*/ 28741 h 906689"/>
                  <a:gd name="connsiteX1" fmla="*/ 584200 w 2587625"/>
                  <a:gd name="connsiteY1" fmla="*/ 95416 h 906689"/>
                  <a:gd name="connsiteX2" fmla="*/ 904875 w 2587625"/>
                  <a:gd name="connsiteY2" fmla="*/ 349416 h 906689"/>
                  <a:gd name="connsiteX3" fmla="*/ 968375 w 2587625"/>
                  <a:gd name="connsiteY3" fmla="*/ 308141 h 906689"/>
                  <a:gd name="connsiteX4" fmla="*/ 993775 w 2587625"/>
                  <a:gd name="connsiteY4" fmla="*/ 457366 h 906689"/>
                  <a:gd name="connsiteX5" fmla="*/ 1047750 w 2587625"/>
                  <a:gd name="connsiteY5" fmla="*/ 393866 h 906689"/>
                  <a:gd name="connsiteX6" fmla="*/ 1133475 w 2587625"/>
                  <a:gd name="connsiteY6" fmla="*/ 473241 h 906689"/>
                  <a:gd name="connsiteX7" fmla="*/ 1190625 w 2587625"/>
                  <a:gd name="connsiteY7" fmla="*/ 524041 h 906689"/>
                  <a:gd name="connsiteX8" fmla="*/ 1263650 w 2587625"/>
                  <a:gd name="connsiteY8" fmla="*/ 508166 h 906689"/>
                  <a:gd name="connsiteX9" fmla="*/ 1333500 w 2587625"/>
                  <a:gd name="connsiteY9" fmla="*/ 778041 h 906689"/>
                  <a:gd name="connsiteX10" fmla="*/ 1416050 w 2587625"/>
                  <a:gd name="connsiteY10" fmla="*/ 866941 h 906689"/>
                  <a:gd name="connsiteX11" fmla="*/ 1435100 w 2587625"/>
                  <a:gd name="connsiteY11" fmla="*/ 136691 h 906689"/>
                  <a:gd name="connsiteX12" fmla="*/ 1485900 w 2587625"/>
                  <a:gd name="connsiteY12" fmla="*/ 152566 h 906689"/>
                  <a:gd name="connsiteX13" fmla="*/ 1511300 w 2587625"/>
                  <a:gd name="connsiteY13" fmla="*/ 9691 h 906689"/>
                  <a:gd name="connsiteX14" fmla="*/ 1628775 w 2587625"/>
                  <a:gd name="connsiteY14" fmla="*/ 57316 h 906689"/>
                  <a:gd name="connsiteX15" fmla="*/ 1962150 w 2587625"/>
                  <a:gd name="connsiteY15" fmla="*/ 166 h 906689"/>
                  <a:gd name="connsiteX16" fmla="*/ 2162175 w 2587625"/>
                  <a:gd name="connsiteY16" fmla="*/ 79541 h 906689"/>
                  <a:gd name="connsiteX17" fmla="*/ 2244725 w 2587625"/>
                  <a:gd name="connsiteY17" fmla="*/ 35091 h 906689"/>
                  <a:gd name="connsiteX18" fmla="*/ 2359025 w 2587625"/>
                  <a:gd name="connsiteY18" fmla="*/ 139866 h 906689"/>
                  <a:gd name="connsiteX19" fmla="*/ 2546350 w 2587625"/>
                  <a:gd name="connsiteY19" fmla="*/ 31916 h 906689"/>
                  <a:gd name="connsiteX20" fmla="*/ 2587625 w 2587625"/>
                  <a:gd name="connsiteY20" fmla="*/ 117641 h 90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87625" h="906689">
                    <a:moveTo>
                      <a:pt x="0" y="28741"/>
                    </a:moveTo>
                    <a:cubicBezTo>
                      <a:pt x="216694" y="35355"/>
                      <a:pt x="433388" y="41970"/>
                      <a:pt x="584200" y="95416"/>
                    </a:cubicBezTo>
                    <a:cubicBezTo>
                      <a:pt x="735012" y="148862"/>
                      <a:pt x="840846" y="313962"/>
                      <a:pt x="904875" y="349416"/>
                    </a:cubicBezTo>
                    <a:cubicBezTo>
                      <a:pt x="968904" y="384870"/>
                      <a:pt x="953558" y="290149"/>
                      <a:pt x="968375" y="308141"/>
                    </a:cubicBezTo>
                    <a:cubicBezTo>
                      <a:pt x="983192" y="326133"/>
                      <a:pt x="980546" y="443079"/>
                      <a:pt x="993775" y="457366"/>
                    </a:cubicBezTo>
                    <a:cubicBezTo>
                      <a:pt x="1007004" y="471654"/>
                      <a:pt x="1024467" y="391220"/>
                      <a:pt x="1047750" y="393866"/>
                    </a:cubicBezTo>
                    <a:cubicBezTo>
                      <a:pt x="1071033" y="396512"/>
                      <a:pt x="1109662" y="451545"/>
                      <a:pt x="1133475" y="473241"/>
                    </a:cubicBezTo>
                    <a:cubicBezTo>
                      <a:pt x="1157288" y="494937"/>
                      <a:pt x="1168929" y="518220"/>
                      <a:pt x="1190625" y="524041"/>
                    </a:cubicBezTo>
                    <a:cubicBezTo>
                      <a:pt x="1212321" y="529862"/>
                      <a:pt x="1239837" y="465833"/>
                      <a:pt x="1263650" y="508166"/>
                    </a:cubicBezTo>
                    <a:cubicBezTo>
                      <a:pt x="1287463" y="550499"/>
                      <a:pt x="1308100" y="718245"/>
                      <a:pt x="1333500" y="778041"/>
                    </a:cubicBezTo>
                    <a:cubicBezTo>
                      <a:pt x="1358900" y="837837"/>
                      <a:pt x="1399117" y="973833"/>
                      <a:pt x="1416050" y="866941"/>
                    </a:cubicBezTo>
                    <a:cubicBezTo>
                      <a:pt x="1432983" y="760049"/>
                      <a:pt x="1423458" y="255753"/>
                      <a:pt x="1435100" y="136691"/>
                    </a:cubicBezTo>
                    <a:cubicBezTo>
                      <a:pt x="1446742" y="17629"/>
                      <a:pt x="1473200" y="173733"/>
                      <a:pt x="1485900" y="152566"/>
                    </a:cubicBezTo>
                    <a:cubicBezTo>
                      <a:pt x="1498600" y="131399"/>
                      <a:pt x="1487488" y="25566"/>
                      <a:pt x="1511300" y="9691"/>
                    </a:cubicBezTo>
                    <a:cubicBezTo>
                      <a:pt x="1535113" y="-6184"/>
                      <a:pt x="1553633" y="58904"/>
                      <a:pt x="1628775" y="57316"/>
                    </a:cubicBezTo>
                    <a:cubicBezTo>
                      <a:pt x="1703917" y="55729"/>
                      <a:pt x="1873250" y="-3538"/>
                      <a:pt x="1962150" y="166"/>
                    </a:cubicBezTo>
                    <a:cubicBezTo>
                      <a:pt x="2051050" y="3870"/>
                      <a:pt x="2115079" y="73720"/>
                      <a:pt x="2162175" y="79541"/>
                    </a:cubicBezTo>
                    <a:cubicBezTo>
                      <a:pt x="2209271" y="85362"/>
                      <a:pt x="2211917" y="25037"/>
                      <a:pt x="2244725" y="35091"/>
                    </a:cubicBezTo>
                    <a:cubicBezTo>
                      <a:pt x="2277533" y="45145"/>
                      <a:pt x="2308754" y="140395"/>
                      <a:pt x="2359025" y="139866"/>
                    </a:cubicBezTo>
                    <a:cubicBezTo>
                      <a:pt x="2409296" y="139337"/>
                      <a:pt x="2508250" y="35620"/>
                      <a:pt x="2546350" y="31916"/>
                    </a:cubicBezTo>
                    <a:cubicBezTo>
                      <a:pt x="2584450" y="28212"/>
                      <a:pt x="2586037" y="72926"/>
                      <a:pt x="2587625" y="11764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95C3A90E-7FAA-9D40-9190-A1E78769E43A}"/>
                </a:ext>
              </a:extLst>
            </p:cNvPr>
            <p:cNvCxnSpPr>
              <a:stCxn id="79" idx="3"/>
              <a:endCxn id="107" idx="2"/>
            </p:cNvCxnSpPr>
            <p:nvPr/>
          </p:nvCxnSpPr>
          <p:spPr>
            <a:xfrm>
              <a:off x="2799538" y="3207752"/>
              <a:ext cx="1972041" cy="100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FFE933C8-C4B6-E64E-9367-823EBB38AFFB}"/>
              </a:ext>
            </a:extLst>
          </p:cNvPr>
          <p:cNvGrpSpPr/>
          <p:nvPr/>
        </p:nvGrpSpPr>
        <p:grpSpPr>
          <a:xfrm>
            <a:off x="2010366" y="3746763"/>
            <a:ext cx="6307640" cy="3018178"/>
            <a:chOff x="2010366" y="3746763"/>
            <a:chExt cx="6307640" cy="3018178"/>
          </a:xfrm>
        </p:grpSpPr>
        <mc:AlternateContent xmlns:mc="http://schemas.openxmlformats.org/markup-compatibility/2006" xmlns:a14="http://schemas.microsoft.com/office/drawing/2010/main">
          <mc:Choice Requires="a14">
            <p:sp>
              <p:nvSpPr>
                <p:cNvPr id="137" name="Rectangle 136">
                  <a:extLst>
                    <a:ext uri="{FF2B5EF4-FFF2-40B4-BE49-F238E27FC236}">
                      <a16:creationId xmlns:a16="http://schemas.microsoft.com/office/drawing/2014/main" id="{5EA60974-2AA3-C24D-A981-7AF27DC709DA}"/>
                    </a:ext>
                  </a:extLst>
                </p:cNvPr>
                <p:cNvSpPr/>
                <p:nvPr/>
              </p:nvSpPr>
              <p:spPr>
                <a:xfrm>
                  <a:off x="4207451" y="5597721"/>
                  <a:ext cx="770674" cy="427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ea typeface="Cambria Math" panose="02040503050406030204" pitchFamily="18" charset="0"/>
                              </a:rPr>
                            </m:ctrlPr>
                          </m:sSubPr>
                          <m:e>
                            <m:r>
                              <a:rPr lang="en-US" b="0" i="1" smtClean="0">
                                <a:solidFill>
                                  <a:schemeClr val="tx1"/>
                                </a:solidFill>
                                <a:latin typeface="Cambria Math" panose="02040503050406030204" pitchFamily="18" charset="0"/>
                                <a:ea typeface="Cambria Math" panose="02040503050406030204" pitchFamily="18" charset="0"/>
                              </a:rPr>
                              <m:t>𝑥</m:t>
                            </m:r>
                          </m:e>
                          <m:sub>
                            <m:r>
                              <a:rPr lang="en-US" b="0" i="1" smtClean="0">
                                <a:solidFill>
                                  <a:schemeClr val="tx1"/>
                                </a:solidFill>
                                <a:latin typeface="Cambria Math" panose="02040503050406030204" pitchFamily="18" charset="0"/>
                                <a:ea typeface="Cambria Math" panose="02040503050406030204" pitchFamily="18" charset="0"/>
                              </a:rPr>
                              <m:t>𝑡</m:t>
                            </m:r>
                            <m:r>
                              <a:rPr lang="en-US" b="0" i="1" smtClean="0">
                                <a:solidFill>
                                  <a:schemeClr val="tx1"/>
                                </a:solidFill>
                                <a:latin typeface="Cambria Math" panose="02040503050406030204" pitchFamily="18" charset="0"/>
                                <a:ea typeface="Cambria Math" panose="02040503050406030204" pitchFamily="18" charset="0"/>
                              </a:rPr>
                              <m:t>+2</m:t>
                            </m:r>
                          </m:sub>
                        </m:sSub>
                      </m:oMath>
                    </m:oMathPara>
                  </a14:m>
                  <a:endParaRPr lang="en-US" dirty="0">
                    <a:solidFill>
                      <a:schemeClr val="tx1"/>
                    </a:solidFill>
                  </a:endParaRPr>
                </a:p>
              </p:txBody>
            </p:sp>
          </mc:Choice>
          <mc:Fallback xmlns="">
            <p:sp>
              <p:nvSpPr>
                <p:cNvPr id="137" name="Rectangle 136">
                  <a:extLst>
                    <a:ext uri="{FF2B5EF4-FFF2-40B4-BE49-F238E27FC236}">
                      <a16:creationId xmlns:a16="http://schemas.microsoft.com/office/drawing/2014/main" id="{5EA60974-2AA3-C24D-A981-7AF27DC709DA}"/>
                    </a:ext>
                  </a:extLst>
                </p:cNvPr>
                <p:cNvSpPr>
                  <a:spLocks noRot="1" noChangeAspect="1" noMove="1" noResize="1" noEditPoints="1" noAdjustHandles="1" noChangeArrowheads="1" noChangeShapeType="1" noTextEdit="1"/>
                </p:cNvSpPr>
                <p:nvPr/>
              </p:nvSpPr>
              <p:spPr>
                <a:xfrm>
                  <a:off x="4207451" y="5597721"/>
                  <a:ext cx="770674" cy="427287"/>
                </a:xfrm>
                <a:prstGeom prst="rect">
                  <a:avLst/>
                </a:prstGeom>
                <a:blipFill>
                  <a:blip r:embed="rId17"/>
                  <a:stretch>
                    <a:fillRect/>
                  </a:stretch>
                </a:blipFill>
              </p:spPr>
              <p:txBody>
                <a:bodyPr/>
                <a:lstStyle/>
                <a:p>
                  <a:r>
                    <a:rPr lang="en-US">
                      <a:noFill/>
                    </a:rPr>
                    <a:t> </a:t>
                  </a:r>
                </a:p>
              </p:txBody>
            </p:sp>
          </mc:Fallback>
        </mc:AlternateContent>
        <p:grpSp>
          <p:nvGrpSpPr>
            <p:cNvPr id="170" name="Group 169">
              <a:extLst>
                <a:ext uri="{FF2B5EF4-FFF2-40B4-BE49-F238E27FC236}">
                  <a16:creationId xmlns:a16="http://schemas.microsoft.com/office/drawing/2014/main" id="{133CDF02-E9C2-384B-BFDC-51DC0A0157E9}"/>
                </a:ext>
              </a:extLst>
            </p:cNvPr>
            <p:cNvGrpSpPr/>
            <p:nvPr/>
          </p:nvGrpSpPr>
          <p:grpSpPr>
            <a:xfrm>
              <a:off x="2010366" y="3746763"/>
              <a:ext cx="6307640" cy="3018178"/>
              <a:chOff x="2010366" y="3746763"/>
              <a:chExt cx="6307640" cy="3018178"/>
            </a:xfrm>
          </p:grpSpPr>
          <p:cxnSp>
            <p:nvCxnSpPr>
              <p:cNvPr id="89" name="Elbow Connector 88">
                <a:extLst>
                  <a:ext uri="{FF2B5EF4-FFF2-40B4-BE49-F238E27FC236}">
                    <a16:creationId xmlns:a16="http://schemas.microsoft.com/office/drawing/2014/main" id="{DA1C3460-4AFD-D84D-926A-6CE633F6FAAF}"/>
                  </a:ext>
                </a:extLst>
              </p:cNvPr>
              <p:cNvCxnSpPr>
                <a:cxnSpLocks/>
                <a:stCxn id="80" idx="2"/>
                <a:endCxn id="81" idx="2"/>
              </p:cNvCxnSpPr>
              <p:nvPr/>
            </p:nvCxnSpPr>
            <p:spPr>
              <a:xfrm rot="5400000" flipH="1" flipV="1">
                <a:off x="3443458" y="4603108"/>
                <a:ext cx="411308" cy="3277491"/>
              </a:xfrm>
              <a:prstGeom prst="bentConnector3">
                <a:avLst>
                  <a:gd name="adj1" fmla="val -64300"/>
                </a:avLst>
              </a:prstGeom>
              <a:ln w="571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90" name="Elbow Connector 89">
                <a:extLst>
                  <a:ext uri="{FF2B5EF4-FFF2-40B4-BE49-F238E27FC236}">
                    <a16:creationId xmlns:a16="http://schemas.microsoft.com/office/drawing/2014/main" id="{B90BDA77-53CE-7045-91ED-08703636589D}"/>
                  </a:ext>
                </a:extLst>
              </p:cNvPr>
              <p:cNvCxnSpPr>
                <a:cxnSpLocks/>
                <a:stCxn id="82" idx="2"/>
                <a:endCxn id="81" idx="1"/>
              </p:cNvCxnSpPr>
              <p:nvPr/>
            </p:nvCxnSpPr>
            <p:spPr>
              <a:xfrm rot="16200000" flipH="1">
                <a:off x="3947472" y="4695814"/>
                <a:ext cx="620809" cy="1002076"/>
              </a:xfrm>
              <a:prstGeom prst="bentConnector2">
                <a:avLst/>
              </a:prstGeom>
              <a:ln w="57150">
                <a:solidFill>
                  <a:schemeClr val="accent6"/>
                </a:solidFill>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8" name="Rectangle 147">
                    <a:extLst>
                      <a:ext uri="{FF2B5EF4-FFF2-40B4-BE49-F238E27FC236}">
                        <a16:creationId xmlns:a16="http://schemas.microsoft.com/office/drawing/2014/main" id="{1B9B56BE-6F1C-304F-9DB4-295470F53D41}"/>
                      </a:ext>
                    </a:extLst>
                  </p:cNvPr>
                  <p:cNvSpPr/>
                  <p:nvPr/>
                </p:nvSpPr>
                <p:spPr>
                  <a:xfrm>
                    <a:off x="6792372" y="6337654"/>
                    <a:ext cx="969630" cy="4272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B050"/>
                              </a:solidFill>
                              <a:latin typeface="Cambria Math" panose="02040503050406030204" pitchFamily="18" charset="0"/>
                              <a:ea typeface="Cambria Math" panose="02040503050406030204" pitchFamily="18" charset="0"/>
                            </a:rPr>
                            <m:t>𝐹</m:t>
                          </m:r>
                          <m:r>
                            <a:rPr lang="en-US" b="0" i="1" smtClean="0">
                              <a:solidFill>
                                <a:srgbClr val="00B050"/>
                              </a:solidFill>
                              <a:latin typeface="Cambria Math" panose="02040503050406030204" pitchFamily="18" charset="0"/>
                              <a:ea typeface="Cambria Math" panose="02040503050406030204" pitchFamily="18" charset="0"/>
                            </a:rPr>
                            <m:t>→0</m:t>
                          </m:r>
                        </m:oMath>
                      </m:oMathPara>
                    </a14:m>
                    <a:endParaRPr lang="en-US" dirty="0">
                      <a:solidFill>
                        <a:srgbClr val="00B050"/>
                      </a:solidFill>
                    </a:endParaRPr>
                  </a:p>
                </p:txBody>
              </p:sp>
            </mc:Choice>
            <mc:Fallback xmlns="">
              <p:sp>
                <p:nvSpPr>
                  <p:cNvPr id="148" name="Rectangle 147">
                    <a:extLst>
                      <a:ext uri="{FF2B5EF4-FFF2-40B4-BE49-F238E27FC236}">
                        <a16:creationId xmlns:a16="http://schemas.microsoft.com/office/drawing/2014/main" id="{1B9B56BE-6F1C-304F-9DB4-295470F53D41}"/>
                      </a:ext>
                    </a:extLst>
                  </p:cNvPr>
                  <p:cNvSpPr>
                    <a:spLocks noRot="1" noChangeAspect="1" noMove="1" noResize="1" noEditPoints="1" noAdjustHandles="1" noChangeArrowheads="1" noChangeShapeType="1" noTextEdit="1"/>
                  </p:cNvSpPr>
                  <p:nvPr/>
                </p:nvSpPr>
                <p:spPr>
                  <a:xfrm>
                    <a:off x="6792372" y="6337654"/>
                    <a:ext cx="969630" cy="427287"/>
                  </a:xfrm>
                  <a:prstGeom prst="rect">
                    <a:avLst/>
                  </a:prstGeom>
                  <a:blipFill>
                    <a:blip r:embed="rId18"/>
                    <a:stretch>
                      <a:fillRect/>
                    </a:stretch>
                  </a:blipFill>
                </p:spPr>
                <p:txBody>
                  <a:bodyPr/>
                  <a:lstStyle/>
                  <a:p>
                    <a:r>
                      <a:rPr lang="en-US">
                        <a:noFill/>
                      </a:rPr>
                      <a:t> </a:t>
                    </a:r>
                  </a:p>
                </p:txBody>
              </p:sp>
            </mc:Fallback>
          </mc:AlternateContent>
          <p:sp>
            <p:nvSpPr>
              <p:cNvPr id="149" name="TextBox 148">
                <a:extLst>
                  <a:ext uri="{FF2B5EF4-FFF2-40B4-BE49-F238E27FC236}">
                    <a16:creationId xmlns:a16="http://schemas.microsoft.com/office/drawing/2014/main" id="{F87B4BE8-8B5E-EE41-A53E-E42D99B58454}"/>
                  </a:ext>
                </a:extLst>
              </p:cNvPr>
              <p:cNvSpPr txBox="1"/>
              <p:nvPr/>
            </p:nvSpPr>
            <p:spPr>
              <a:xfrm>
                <a:off x="6798325" y="5980245"/>
                <a:ext cx="1519681" cy="427287"/>
              </a:xfrm>
              <a:prstGeom prst="rect">
                <a:avLst/>
              </a:prstGeom>
              <a:noFill/>
            </p:spPr>
            <p:txBody>
              <a:bodyPr wrap="square" rtlCol="0">
                <a:spAutoFit/>
              </a:bodyPr>
              <a:lstStyle/>
              <a:p>
                <a:r>
                  <a:rPr lang="en-US" dirty="0"/>
                  <a:t>Result</a:t>
                </a:r>
              </a:p>
            </p:txBody>
          </p:sp>
          <p:grpSp>
            <p:nvGrpSpPr>
              <p:cNvPr id="153" name="Group 152">
                <a:extLst>
                  <a:ext uri="{FF2B5EF4-FFF2-40B4-BE49-F238E27FC236}">
                    <a16:creationId xmlns:a16="http://schemas.microsoft.com/office/drawing/2014/main" id="{2FE8A7D8-9F58-A045-8476-807EC8CE0A0C}"/>
                  </a:ext>
                </a:extLst>
              </p:cNvPr>
              <p:cNvGrpSpPr/>
              <p:nvPr/>
            </p:nvGrpSpPr>
            <p:grpSpPr>
              <a:xfrm>
                <a:off x="5535348" y="6040060"/>
                <a:ext cx="1175554" cy="652519"/>
                <a:chOff x="6007854" y="5432311"/>
                <a:chExt cx="1016108" cy="564015"/>
              </a:xfrm>
            </p:grpSpPr>
            <p:sp>
              <p:nvSpPr>
                <p:cNvPr id="154" name="Rectangle 153">
                  <a:extLst>
                    <a:ext uri="{FF2B5EF4-FFF2-40B4-BE49-F238E27FC236}">
                      <a16:creationId xmlns:a16="http://schemas.microsoft.com/office/drawing/2014/main" id="{D20EF463-A62E-2F4D-851B-20ACC2FE1232}"/>
                    </a:ext>
                  </a:extLst>
                </p:cNvPr>
                <p:cNvSpPr/>
                <p:nvPr/>
              </p:nvSpPr>
              <p:spPr>
                <a:xfrm>
                  <a:off x="6007854" y="5432311"/>
                  <a:ext cx="1016108" cy="56401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5" name="Freeform 154">
                  <a:extLst>
                    <a:ext uri="{FF2B5EF4-FFF2-40B4-BE49-F238E27FC236}">
                      <a16:creationId xmlns:a16="http://schemas.microsoft.com/office/drawing/2014/main" id="{1F1DAF3D-1FFC-DA4A-A52A-7BFAF39BEFCC}"/>
                    </a:ext>
                  </a:extLst>
                </p:cNvPr>
                <p:cNvSpPr/>
                <p:nvPr/>
              </p:nvSpPr>
              <p:spPr>
                <a:xfrm>
                  <a:off x="6007854" y="5686075"/>
                  <a:ext cx="1016108" cy="115568"/>
                </a:xfrm>
                <a:custGeom>
                  <a:avLst/>
                  <a:gdLst>
                    <a:gd name="connsiteX0" fmla="*/ 0 w 2593975"/>
                    <a:gd name="connsiteY0" fmla="*/ 184453 h 1049772"/>
                    <a:gd name="connsiteX1" fmla="*/ 714375 w 2593975"/>
                    <a:gd name="connsiteY1" fmla="*/ 257478 h 1049772"/>
                    <a:gd name="connsiteX2" fmla="*/ 1441450 w 2593975"/>
                    <a:gd name="connsiteY2" fmla="*/ 619428 h 1049772"/>
                    <a:gd name="connsiteX3" fmla="*/ 1527175 w 2593975"/>
                    <a:gd name="connsiteY3" fmla="*/ 222553 h 1049772"/>
                    <a:gd name="connsiteX4" fmla="*/ 1577975 w 2593975"/>
                    <a:gd name="connsiteY4" fmla="*/ 749603 h 1049772"/>
                    <a:gd name="connsiteX5" fmla="*/ 1889125 w 2593975"/>
                    <a:gd name="connsiteY5" fmla="*/ 682928 h 1049772"/>
                    <a:gd name="connsiteX6" fmla="*/ 1993900 w 2593975"/>
                    <a:gd name="connsiteY6" fmla="*/ 13003 h 1049772"/>
                    <a:gd name="connsiteX7" fmla="*/ 2000250 w 2593975"/>
                    <a:gd name="connsiteY7" fmla="*/ 279703 h 1049772"/>
                    <a:gd name="connsiteX8" fmla="*/ 2047875 w 2593975"/>
                    <a:gd name="connsiteY8" fmla="*/ 762303 h 1049772"/>
                    <a:gd name="connsiteX9" fmla="*/ 2181225 w 2593975"/>
                    <a:gd name="connsiteY9" fmla="*/ 1029003 h 1049772"/>
                    <a:gd name="connsiteX10" fmla="*/ 2247900 w 2593975"/>
                    <a:gd name="connsiteY10" fmla="*/ 213028 h 1049772"/>
                    <a:gd name="connsiteX11" fmla="*/ 2270125 w 2593975"/>
                    <a:gd name="connsiteY11" fmla="*/ 581328 h 1049772"/>
                    <a:gd name="connsiteX12" fmla="*/ 2393950 w 2593975"/>
                    <a:gd name="connsiteY12" fmla="*/ 733728 h 1049772"/>
                    <a:gd name="connsiteX13" fmla="*/ 2543175 w 2593975"/>
                    <a:gd name="connsiteY13" fmla="*/ 686103 h 1049772"/>
                    <a:gd name="connsiteX14" fmla="*/ 2565400 w 2593975"/>
                    <a:gd name="connsiteY14" fmla="*/ 479728 h 1049772"/>
                    <a:gd name="connsiteX15" fmla="*/ 2574925 w 2593975"/>
                    <a:gd name="connsiteY15" fmla="*/ 733728 h 1049772"/>
                    <a:gd name="connsiteX16" fmla="*/ 2593975 w 2593975"/>
                    <a:gd name="connsiteY16" fmla="*/ 714678 h 1049772"/>
                    <a:gd name="connsiteX0" fmla="*/ 0 w 2593975"/>
                    <a:gd name="connsiteY0" fmla="*/ 186395 h 1051714"/>
                    <a:gd name="connsiteX1" fmla="*/ 714375 w 2593975"/>
                    <a:gd name="connsiteY1" fmla="*/ 259420 h 1051714"/>
                    <a:gd name="connsiteX2" fmla="*/ 1441450 w 2593975"/>
                    <a:gd name="connsiteY2" fmla="*/ 621370 h 1051714"/>
                    <a:gd name="connsiteX3" fmla="*/ 1527175 w 2593975"/>
                    <a:gd name="connsiteY3" fmla="*/ 224495 h 1051714"/>
                    <a:gd name="connsiteX4" fmla="*/ 1577975 w 2593975"/>
                    <a:gd name="connsiteY4" fmla="*/ 751545 h 1051714"/>
                    <a:gd name="connsiteX5" fmla="*/ 1889125 w 2593975"/>
                    <a:gd name="connsiteY5" fmla="*/ 684870 h 1051714"/>
                    <a:gd name="connsiteX6" fmla="*/ 1993900 w 2593975"/>
                    <a:gd name="connsiteY6" fmla="*/ 14945 h 1051714"/>
                    <a:gd name="connsiteX7" fmla="*/ 2000250 w 2593975"/>
                    <a:gd name="connsiteY7" fmla="*/ 281645 h 1051714"/>
                    <a:gd name="connsiteX8" fmla="*/ 2047875 w 2593975"/>
                    <a:gd name="connsiteY8" fmla="*/ 764245 h 1051714"/>
                    <a:gd name="connsiteX9" fmla="*/ 2181225 w 2593975"/>
                    <a:gd name="connsiteY9" fmla="*/ 1030945 h 1051714"/>
                    <a:gd name="connsiteX10" fmla="*/ 2247900 w 2593975"/>
                    <a:gd name="connsiteY10" fmla="*/ 214970 h 1051714"/>
                    <a:gd name="connsiteX11" fmla="*/ 2270125 w 2593975"/>
                    <a:gd name="connsiteY11" fmla="*/ 583270 h 1051714"/>
                    <a:gd name="connsiteX12" fmla="*/ 2393950 w 2593975"/>
                    <a:gd name="connsiteY12" fmla="*/ 735670 h 1051714"/>
                    <a:gd name="connsiteX13" fmla="*/ 2543175 w 2593975"/>
                    <a:gd name="connsiteY13" fmla="*/ 688045 h 1051714"/>
                    <a:gd name="connsiteX14" fmla="*/ 2565400 w 2593975"/>
                    <a:gd name="connsiteY14" fmla="*/ 481670 h 1051714"/>
                    <a:gd name="connsiteX15" fmla="*/ 2574925 w 2593975"/>
                    <a:gd name="connsiteY15" fmla="*/ 735670 h 1051714"/>
                    <a:gd name="connsiteX16" fmla="*/ 2593975 w 2593975"/>
                    <a:gd name="connsiteY16" fmla="*/ 716620 h 1051714"/>
                    <a:gd name="connsiteX0" fmla="*/ 0 w 2593975"/>
                    <a:gd name="connsiteY0" fmla="*/ 177312 h 1042631"/>
                    <a:gd name="connsiteX1" fmla="*/ 714375 w 2593975"/>
                    <a:gd name="connsiteY1" fmla="*/ 250337 h 1042631"/>
                    <a:gd name="connsiteX2" fmla="*/ 1441450 w 2593975"/>
                    <a:gd name="connsiteY2" fmla="*/ 612287 h 1042631"/>
                    <a:gd name="connsiteX3" fmla="*/ 1527175 w 2593975"/>
                    <a:gd name="connsiteY3" fmla="*/ 215412 h 1042631"/>
                    <a:gd name="connsiteX4" fmla="*/ 1577975 w 2593975"/>
                    <a:gd name="connsiteY4" fmla="*/ 742462 h 1042631"/>
                    <a:gd name="connsiteX5" fmla="*/ 1889125 w 2593975"/>
                    <a:gd name="connsiteY5" fmla="*/ 675787 h 1042631"/>
                    <a:gd name="connsiteX6" fmla="*/ 1981200 w 2593975"/>
                    <a:gd name="connsiteY6" fmla="*/ 15387 h 1042631"/>
                    <a:gd name="connsiteX7" fmla="*/ 2000250 w 2593975"/>
                    <a:gd name="connsiteY7" fmla="*/ 272562 h 1042631"/>
                    <a:gd name="connsiteX8" fmla="*/ 2047875 w 2593975"/>
                    <a:gd name="connsiteY8" fmla="*/ 755162 h 1042631"/>
                    <a:gd name="connsiteX9" fmla="*/ 2181225 w 2593975"/>
                    <a:gd name="connsiteY9" fmla="*/ 1021862 h 1042631"/>
                    <a:gd name="connsiteX10" fmla="*/ 2247900 w 2593975"/>
                    <a:gd name="connsiteY10" fmla="*/ 205887 h 1042631"/>
                    <a:gd name="connsiteX11" fmla="*/ 2270125 w 2593975"/>
                    <a:gd name="connsiteY11" fmla="*/ 574187 h 1042631"/>
                    <a:gd name="connsiteX12" fmla="*/ 2393950 w 2593975"/>
                    <a:gd name="connsiteY12" fmla="*/ 726587 h 1042631"/>
                    <a:gd name="connsiteX13" fmla="*/ 2543175 w 2593975"/>
                    <a:gd name="connsiteY13" fmla="*/ 678962 h 1042631"/>
                    <a:gd name="connsiteX14" fmla="*/ 2565400 w 2593975"/>
                    <a:gd name="connsiteY14" fmla="*/ 472587 h 1042631"/>
                    <a:gd name="connsiteX15" fmla="*/ 2574925 w 2593975"/>
                    <a:gd name="connsiteY15" fmla="*/ 726587 h 1042631"/>
                    <a:gd name="connsiteX16" fmla="*/ 2593975 w 2593975"/>
                    <a:gd name="connsiteY16" fmla="*/ 707537 h 1042631"/>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77975 w 2593975"/>
                    <a:gd name="connsiteY4" fmla="*/ 738258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334326 w 2593975"/>
                    <a:gd name="connsiteY2" fmla="*/ 452489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334326 w 2593975"/>
                    <a:gd name="connsiteY2" fmla="*/ 452489 h 1038427"/>
                    <a:gd name="connsiteX3" fmla="*/ 1539875 w 2593975"/>
                    <a:gd name="connsiteY3" fmla="*/ 214383 h 1038427"/>
                    <a:gd name="connsiteX4" fmla="*/ 1691115 w 2593975"/>
                    <a:gd name="connsiteY4" fmla="*/ 533974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66253 h 1031572"/>
                    <a:gd name="connsiteX1" fmla="*/ 714375 w 2593975"/>
                    <a:gd name="connsiteY1" fmla="*/ 239278 h 1031572"/>
                    <a:gd name="connsiteX2" fmla="*/ 1334326 w 2593975"/>
                    <a:gd name="connsiteY2" fmla="*/ 445634 h 1031572"/>
                    <a:gd name="connsiteX3" fmla="*/ 1539875 w 2593975"/>
                    <a:gd name="connsiteY3" fmla="*/ 207528 h 1031572"/>
                    <a:gd name="connsiteX4" fmla="*/ 1691115 w 2593975"/>
                    <a:gd name="connsiteY4" fmla="*/ 527119 h 1031572"/>
                    <a:gd name="connsiteX5" fmla="*/ 1872242 w 2593975"/>
                    <a:gd name="connsiteY5" fmla="*/ 462035 h 1031572"/>
                    <a:gd name="connsiteX6" fmla="*/ 1981200 w 2593975"/>
                    <a:gd name="connsiteY6" fmla="*/ 4328 h 1031572"/>
                    <a:gd name="connsiteX7" fmla="*/ 2000250 w 2593975"/>
                    <a:gd name="connsiteY7" fmla="*/ 261503 h 1031572"/>
                    <a:gd name="connsiteX8" fmla="*/ 2047875 w 2593975"/>
                    <a:gd name="connsiteY8" fmla="*/ 744103 h 1031572"/>
                    <a:gd name="connsiteX9" fmla="*/ 2181225 w 2593975"/>
                    <a:gd name="connsiteY9" fmla="*/ 1010803 h 1031572"/>
                    <a:gd name="connsiteX10" fmla="*/ 2247900 w 2593975"/>
                    <a:gd name="connsiteY10" fmla="*/ 194828 h 1031572"/>
                    <a:gd name="connsiteX11" fmla="*/ 2270125 w 2593975"/>
                    <a:gd name="connsiteY11" fmla="*/ 563128 h 1031572"/>
                    <a:gd name="connsiteX12" fmla="*/ 2393950 w 2593975"/>
                    <a:gd name="connsiteY12" fmla="*/ 715528 h 1031572"/>
                    <a:gd name="connsiteX13" fmla="*/ 2543175 w 2593975"/>
                    <a:gd name="connsiteY13" fmla="*/ 667903 h 1031572"/>
                    <a:gd name="connsiteX14" fmla="*/ 2565400 w 2593975"/>
                    <a:gd name="connsiteY14" fmla="*/ 461528 h 1031572"/>
                    <a:gd name="connsiteX15" fmla="*/ 2574925 w 2593975"/>
                    <a:gd name="connsiteY15" fmla="*/ 715528 h 1031572"/>
                    <a:gd name="connsiteX16" fmla="*/ 2593975 w 2593975"/>
                    <a:gd name="connsiteY16" fmla="*/ 696478 h 1031572"/>
                    <a:gd name="connsiteX0" fmla="*/ 0 w 2593975"/>
                    <a:gd name="connsiteY0" fmla="*/ 167430 h 1012134"/>
                    <a:gd name="connsiteX1" fmla="*/ 714375 w 2593975"/>
                    <a:gd name="connsiteY1" fmla="*/ 240455 h 1012134"/>
                    <a:gd name="connsiteX2" fmla="*/ 1334326 w 2593975"/>
                    <a:gd name="connsiteY2" fmla="*/ 446811 h 1012134"/>
                    <a:gd name="connsiteX3" fmla="*/ 1539875 w 2593975"/>
                    <a:gd name="connsiteY3" fmla="*/ 208705 h 1012134"/>
                    <a:gd name="connsiteX4" fmla="*/ 1691115 w 2593975"/>
                    <a:gd name="connsiteY4" fmla="*/ 528296 h 1012134"/>
                    <a:gd name="connsiteX5" fmla="*/ 1872242 w 2593975"/>
                    <a:gd name="connsiteY5" fmla="*/ 463212 h 1012134"/>
                    <a:gd name="connsiteX6" fmla="*/ 1981200 w 2593975"/>
                    <a:gd name="connsiteY6" fmla="*/ 5505 h 1012134"/>
                    <a:gd name="connsiteX7" fmla="*/ 2000250 w 2593975"/>
                    <a:gd name="connsiteY7" fmla="*/ 262680 h 1012134"/>
                    <a:gd name="connsiteX8" fmla="*/ 2181225 w 2593975"/>
                    <a:gd name="connsiteY8" fmla="*/ 1011980 h 1012134"/>
                    <a:gd name="connsiteX9" fmla="*/ 2247900 w 2593975"/>
                    <a:gd name="connsiteY9" fmla="*/ 196005 h 1012134"/>
                    <a:gd name="connsiteX10" fmla="*/ 2270125 w 2593975"/>
                    <a:gd name="connsiteY10" fmla="*/ 564305 h 1012134"/>
                    <a:gd name="connsiteX11" fmla="*/ 2393950 w 2593975"/>
                    <a:gd name="connsiteY11" fmla="*/ 716705 h 1012134"/>
                    <a:gd name="connsiteX12" fmla="*/ 2543175 w 2593975"/>
                    <a:gd name="connsiteY12" fmla="*/ 669080 h 1012134"/>
                    <a:gd name="connsiteX13" fmla="*/ 2565400 w 2593975"/>
                    <a:gd name="connsiteY13" fmla="*/ 462705 h 1012134"/>
                    <a:gd name="connsiteX14" fmla="*/ 2574925 w 2593975"/>
                    <a:gd name="connsiteY14" fmla="*/ 716705 h 1012134"/>
                    <a:gd name="connsiteX15" fmla="*/ 2593975 w 2593975"/>
                    <a:gd name="connsiteY15" fmla="*/ 697655 h 1012134"/>
                    <a:gd name="connsiteX0" fmla="*/ 0 w 2593975"/>
                    <a:gd name="connsiteY0" fmla="*/ -2 h 844683"/>
                    <a:gd name="connsiteX1" fmla="*/ 714375 w 2593975"/>
                    <a:gd name="connsiteY1" fmla="*/ 73023 h 844683"/>
                    <a:gd name="connsiteX2" fmla="*/ 1334326 w 2593975"/>
                    <a:gd name="connsiteY2" fmla="*/ 279379 h 844683"/>
                    <a:gd name="connsiteX3" fmla="*/ 1539875 w 2593975"/>
                    <a:gd name="connsiteY3" fmla="*/ 41273 h 844683"/>
                    <a:gd name="connsiteX4" fmla="*/ 1691115 w 2593975"/>
                    <a:gd name="connsiteY4" fmla="*/ 360864 h 844683"/>
                    <a:gd name="connsiteX5" fmla="*/ 1872242 w 2593975"/>
                    <a:gd name="connsiteY5" fmla="*/ 295780 h 844683"/>
                    <a:gd name="connsiteX6" fmla="*/ 2000250 w 2593975"/>
                    <a:gd name="connsiteY6" fmla="*/ 95248 h 844683"/>
                    <a:gd name="connsiteX7" fmla="*/ 2181225 w 2593975"/>
                    <a:gd name="connsiteY7" fmla="*/ 844548 h 844683"/>
                    <a:gd name="connsiteX8" fmla="*/ 2247900 w 2593975"/>
                    <a:gd name="connsiteY8" fmla="*/ 28573 h 844683"/>
                    <a:gd name="connsiteX9" fmla="*/ 2270125 w 2593975"/>
                    <a:gd name="connsiteY9" fmla="*/ 396873 h 844683"/>
                    <a:gd name="connsiteX10" fmla="*/ 2393950 w 2593975"/>
                    <a:gd name="connsiteY10" fmla="*/ 549273 h 844683"/>
                    <a:gd name="connsiteX11" fmla="*/ 2543175 w 2593975"/>
                    <a:gd name="connsiteY11" fmla="*/ 501648 h 844683"/>
                    <a:gd name="connsiteX12" fmla="*/ 2565400 w 2593975"/>
                    <a:gd name="connsiteY12" fmla="*/ 295273 h 844683"/>
                    <a:gd name="connsiteX13" fmla="*/ 2574925 w 2593975"/>
                    <a:gd name="connsiteY13" fmla="*/ 549273 h 844683"/>
                    <a:gd name="connsiteX14" fmla="*/ 2593975 w 2593975"/>
                    <a:gd name="connsiteY14" fmla="*/ 530223 h 844683"/>
                    <a:gd name="connsiteX0" fmla="*/ 0 w 2593975"/>
                    <a:gd name="connsiteY0" fmla="*/ 2 h 589131"/>
                    <a:gd name="connsiteX1" fmla="*/ 714375 w 2593975"/>
                    <a:gd name="connsiteY1" fmla="*/ 73027 h 589131"/>
                    <a:gd name="connsiteX2" fmla="*/ 1334326 w 2593975"/>
                    <a:gd name="connsiteY2" fmla="*/ 279383 h 589131"/>
                    <a:gd name="connsiteX3" fmla="*/ 1539875 w 2593975"/>
                    <a:gd name="connsiteY3" fmla="*/ 41277 h 589131"/>
                    <a:gd name="connsiteX4" fmla="*/ 1691115 w 2593975"/>
                    <a:gd name="connsiteY4" fmla="*/ 360868 h 589131"/>
                    <a:gd name="connsiteX5" fmla="*/ 1872242 w 2593975"/>
                    <a:gd name="connsiteY5" fmla="*/ 295784 h 589131"/>
                    <a:gd name="connsiteX6" fmla="*/ 2000250 w 2593975"/>
                    <a:gd name="connsiteY6" fmla="*/ 95252 h 589131"/>
                    <a:gd name="connsiteX7" fmla="*/ 2140698 w 2593975"/>
                    <a:gd name="connsiteY7" fmla="*/ 588932 h 589131"/>
                    <a:gd name="connsiteX8" fmla="*/ 2247900 w 2593975"/>
                    <a:gd name="connsiteY8" fmla="*/ 28577 h 589131"/>
                    <a:gd name="connsiteX9" fmla="*/ 2270125 w 2593975"/>
                    <a:gd name="connsiteY9" fmla="*/ 396877 h 589131"/>
                    <a:gd name="connsiteX10" fmla="*/ 2393950 w 2593975"/>
                    <a:gd name="connsiteY10" fmla="*/ 549277 h 589131"/>
                    <a:gd name="connsiteX11" fmla="*/ 2543175 w 2593975"/>
                    <a:gd name="connsiteY11" fmla="*/ 501652 h 589131"/>
                    <a:gd name="connsiteX12" fmla="*/ 2565400 w 2593975"/>
                    <a:gd name="connsiteY12" fmla="*/ 295277 h 589131"/>
                    <a:gd name="connsiteX13" fmla="*/ 2574925 w 2593975"/>
                    <a:gd name="connsiteY13" fmla="*/ 549277 h 589131"/>
                    <a:gd name="connsiteX14" fmla="*/ 2593975 w 2593975"/>
                    <a:gd name="connsiteY14" fmla="*/ 530227 h 58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93975" h="589131">
                      <a:moveTo>
                        <a:pt x="0" y="2"/>
                      </a:moveTo>
                      <a:cubicBezTo>
                        <a:pt x="237066" y="266"/>
                        <a:pt x="491987" y="26464"/>
                        <a:pt x="714375" y="73027"/>
                      </a:cubicBezTo>
                      <a:cubicBezTo>
                        <a:pt x="936763" y="119590"/>
                        <a:pt x="1196743" y="319600"/>
                        <a:pt x="1334326" y="279383"/>
                      </a:cubicBezTo>
                      <a:cubicBezTo>
                        <a:pt x="1471909" y="239166"/>
                        <a:pt x="1480410" y="27696"/>
                        <a:pt x="1539875" y="41277"/>
                      </a:cubicBezTo>
                      <a:cubicBezTo>
                        <a:pt x="1599340" y="54858"/>
                        <a:pt x="1635721" y="318450"/>
                        <a:pt x="1691115" y="360868"/>
                      </a:cubicBezTo>
                      <a:cubicBezTo>
                        <a:pt x="1746510" y="403286"/>
                        <a:pt x="1820720" y="340053"/>
                        <a:pt x="1872242" y="295784"/>
                      </a:cubicBezTo>
                      <a:cubicBezTo>
                        <a:pt x="1923764" y="251515"/>
                        <a:pt x="1955507" y="46394"/>
                        <a:pt x="2000250" y="95252"/>
                      </a:cubicBezTo>
                      <a:cubicBezTo>
                        <a:pt x="2044993" y="144110"/>
                        <a:pt x="2099423" y="600044"/>
                        <a:pt x="2140698" y="588932"/>
                      </a:cubicBezTo>
                      <a:cubicBezTo>
                        <a:pt x="2181973" y="577820"/>
                        <a:pt x="2226329" y="60586"/>
                        <a:pt x="2247900" y="28577"/>
                      </a:cubicBezTo>
                      <a:cubicBezTo>
                        <a:pt x="2269471" y="-3432"/>
                        <a:pt x="2245783" y="310094"/>
                        <a:pt x="2270125" y="396877"/>
                      </a:cubicBezTo>
                      <a:cubicBezTo>
                        <a:pt x="2294467" y="483660"/>
                        <a:pt x="2348442" y="531815"/>
                        <a:pt x="2393950" y="549277"/>
                      </a:cubicBezTo>
                      <a:cubicBezTo>
                        <a:pt x="2439458" y="566739"/>
                        <a:pt x="2514600" y="543985"/>
                        <a:pt x="2543175" y="501652"/>
                      </a:cubicBezTo>
                      <a:cubicBezTo>
                        <a:pt x="2571750" y="459319"/>
                        <a:pt x="2560108" y="287340"/>
                        <a:pt x="2565400" y="295277"/>
                      </a:cubicBezTo>
                      <a:cubicBezTo>
                        <a:pt x="2570692" y="303214"/>
                        <a:pt x="2570163" y="510119"/>
                        <a:pt x="2574925" y="549277"/>
                      </a:cubicBezTo>
                      <a:cubicBezTo>
                        <a:pt x="2579688" y="588435"/>
                        <a:pt x="2586831" y="559331"/>
                        <a:pt x="2593975" y="53022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cxnSp>
            <p:nvCxnSpPr>
              <p:cNvPr id="166" name="Straight Arrow Connector 165">
                <a:extLst>
                  <a:ext uri="{FF2B5EF4-FFF2-40B4-BE49-F238E27FC236}">
                    <a16:creationId xmlns:a16="http://schemas.microsoft.com/office/drawing/2014/main" id="{6A5EB6B4-96DC-BD4E-97BB-441E3697DCB0}"/>
                  </a:ext>
                </a:extLst>
              </p:cNvPr>
              <p:cNvCxnSpPr>
                <a:cxnSpLocks/>
                <a:stCxn id="107" idx="4"/>
                <a:endCxn id="81" idx="0"/>
              </p:cNvCxnSpPr>
              <p:nvPr/>
            </p:nvCxnSpPr>
            <p:spPr>
              <a:xfrm flipH="1">
                <a:off x="5287857" y="3746763"/>
                <a:ext cx="12665" cy="123155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0CD03C0B-0630-EB4E-B20D-BBC5FC35235D}"/>
              </a:ext>
            </a:extLst>
          </p:cNvPr>
          <p:cNvGrpSpPr/>
          <p:nvPr/>
        </p:nvGrpSpPr>
        <p:grpSpPr>
          <a:xfrm>
            <a:off x="3906093" y="2311167"/>
            <a:ext cx="1923372" cy="1435596"/>
            <a:chOff x="3906093" y="2311167"/>
            <a:chExt cx="1923372" cy="1435596"/>
          </a:xfrm>
        </p:grpSpPr>
        <p:sp>
          <p:nvSpPr>
            <p:cNvPr id="107" name="Oval 106">
              <a:extLst>
                <a:ext uri="{FF2B5EF4-FFF2-40B4-BE49-F238E27FC236}">
                  <a16:creationId xmlns:a16="http://schemas.microsoft.com/office/drawing/2014/main" id="{EAFC2564-D488-CA41-B874-947CFFD85414}"/>
                </a:ext>
              </a:extLst>
            </p:cNvPr>
            <p:cNvSpPr/>
            <p:nvPr/>
          </p:nvSpPr>
          <p:spPr>
            <a:xfrm>
              <a:off x="4771579" y="2688877"/>
              <a:ext cx="1057886" cy="105788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Graphic 119" descr="Research">
              <a:extLst>
                <a:ext uri="{FF2B5EF4-FFF2-40B4-BE49-F238E27FC236}">
                  <a16:creationId xmlns:a16="http://schemas.microsoft.com/office/drawing/2014/main" id="{829AD717-5FBA-E74A-A46C-C53565F95D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63150" y="2775508"/>
              <a:ext cx="874743" cy="874743"/>
            </a:xfrm>
            <a:prstGeom prst="rect">
              <a:avLst/>
            </a:prstGeom>
          </p:spPr>
        </p:pic>
        <p:sp>
          <p:nvSpPr>
            <p:cNvPr id="167" name="TextBox 166">
              <a:extLst>
                <a:ext uri="{FF2B5EF4-FFF2-40B4-BE49-F238E27FC236}">
                  <a16:creationId xmlns:a16="http://schemas.microsoft.com/office/drawing/2014/main" id="{F130D107-A68B-3F41-B8BE-5B009285701E}"/>
                </a:ext>
              </a:extLst>
            </p:cNvPr>
            <p:cNvSpPr txBox="1"/>
            <p:nvPr/>
          </p:nvSpPr>
          <p:spPr>
            <a:xfrm>
              <a:off x="3906093" y="2311167"/>
              <a:ext cx="1241486" cy="747752"/>
            </a:xfrm>
            <a:prstGeom prst="rect">
              <a:avLst/>
            </a:prstGeom>
            <a:noFill/>
          </p:spPr>
          <p:txBody>
            <a:bodyPr wrap="square" rtlCol="0">
              <a:spAutoFit/>
            </a:bodyPr>
            <a:lstStyle/>
            <a:p>
              <a:r>
                <a:rPr lang="en-US" dirty="0"/>
                <a:t>Triggered sensor</a:t>
              </a:r>
            </a:p>
          </p:txBody>
        </p:sp>
      </p:grpSp>
      <p:sp>
        <p:nvSpPr>
          <p:cNvPr id="36" name="Rounded Rectangle 35">
            <a:extLst>
              <a:ext uri="{FF2B5EF4-FFF2-40B4-BE49-F238E27FC236}">
                <a16:creationId xmlns:a16="http://schemas.microsoft.com/office/drawing/2014/main" id="{E319EB98-6920-D743-9987-7CF7CB77C5E1}"/>
              </a:ext>
            </a:extLst>
          </p:cNvPr>
          <p:cNvSpPr/>
          <p:nvPr/>
        </p:nvSpPr>
        <p:spPr>
          <a:xfrm>
            <a:off x="6365193" y="1136014"/>
            <a:ext cx="219313" cy="2136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DA12588C-F0B6-3C48-B33A-077B4C144E44}"/>
              </a:ext>
            </a:extLst>
          </p:cNvPr>
          <p:cNvGrpSpPr/>
          <p:nvPr/>
        </p:nvGrpSpPr>
        <p:grpSpPr>
          <a:xfrm>
            <a:off x="7320535" y="1880757"/>
            <a:ext cx="3720963" cy="2927842"/>
            <a:chOff x="7320535" y="1880757"/>
            <a:chExt cx="3720963" cy="2927842"/>
          </a:xfrm>
        </p:grpSpPr>
        <p:pic>
          <p:nvPicPr>
            <p:cNvPr id="75" name="Graphic 74" descr="Schoolhouse">
              <a:extLst>
                <a:ext uri="{FF2B5EF4-FFF2-40B4-BE49-F238E27FC236}">
                  <a16:creationId xmlns:a16="http://schemas.microsoft.com/office/drawing/2014/main" id="{CF0B21C1-80A8-1849-941B-F8E189630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3730" y="2733251"/>
              <a:ext cx="887768" cy="887768"/>
            </a:xfrm>
            <a:prstGeom prst="rect">
              <a:avLst/>
            </a:prstGeom>
          </p:spPr>
        </p:pic>
        <p:grpSp>
          <p:nvGrpSpPr>
            <p:cNvPr id="76" name="Group 75">
              <a:extLst>
                <a:ext uri="{FF2B5EF4-FFF2-40B4-BE49-F238E27FC236}">
                  <a16:creationId xmlns:a16="http://schemas.microsoft.com/office/drawing/2014/main" id="{EC1CBF39-A5FA-D043-B306-FD81464A4FC5}"/>
                </a:ext>
              </a:extLst>
            </p:cNvPr>
            <p:cNvGrpSpPr/>
            <p:nvPr/>
          </p:nvGrpSpPr>
          <p:grpSpPr>
            <a:xfrm>
              <a:off x="8657861" y="2872743"/>
              <a:ext cx="1184575" cy="652519"/>
              <a:chOff x="9324273" y="851242"/>
              <a:chExt cx="1023906" cy="564015"/>
            </a:xfrm>
          </p:grpSpPr>
          <p:sp>
            <p:nvSpPr>
              <p:cNvPr id="77" name="Rectangle 76">
                <a:extLst>
                  <a:ext uri="{FF2B5EF4-FFF2-40B4-BE49-F238E27FC236}">
                    <a16:creationId xmlns:a16="http://schemas.microsoft.com/office/drawing/2014/main" id="{106BAF30-7534-F143-83D1-DAF2AF41FE8F}"/>
                  </a:ext>
                </a:extLst>
              </p:cNvPr>
              <p:cNvSpPr/>
              <p:nvPr/>
            </p:nvSpPr>
            <p:spPr>
              <a:xfrm>
                <a:off x="9332071" y="851242"/>
                <a:ext cx="1016108" cy="56401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8" name="Freeform 77">
                <a:extLst>
                  <a:ext uri="{FF2B5EF4-FFF2-40B4-BE49-F238E27FC236}">
                    <a16:creationId xmlns:a16="http://schemas.microsoft.com/office/drawing/2014/main" id="{332F15AF-93DA-A24B-888F-7AD4BFA92641}"/>
                  </a:ext>
                </a:extLst>
              </p:cNvPr>
              <p:cNvSpPr/>
              <p:nvPr/>
            </p:nvSpPr>
            <p:spPr>
              <a:xfrm>
                <a:off x="9324273" y="959700"/>
                <a:ext cx="1023906" cy="358771"/>
              </a:xfrm>
              <a:custGeom>
                <a:avLst/>
                <a:gdLst>
                  <a:gd name="connsiteX0" fmla="*/ 0 w 2587625"/>
                  <a:gd name="connsiteY0" fmla="*/ 28741 h 906689"/>
                  <a:gd name="connsiteX1" fmla="*/ 584200 w 2587625"/>
                  <a:gd name="connsiteY1" fmla="*/ 95416 h 906689"/>
                  <a:gd name="connsiteX2" fmla="*/ 904875 w 2587625"/>
                  <a:gd name="connsiteY2" fmla="*/ 349416 h 906689"/>
                  <a:gd name="connsiteX3" fmla="*/ 939800 w 2587625"/>
                  <a:gd name="connsiteY3" fmla="*/ 308141 h 906689"/>
                  <a:gd name="connsiteX4" fmla="*/ 993775 w 2587625"/>
                  <a:gd name="connsiteY4" fmla="*/ 457366 h 906689"/>
                  <a:gd name="connsiteX5" fmla="*/ 1047750 w 2587625"/>
                  <a:gd name="connsiteY5" fmla="*/ 393866 h 906689"/>
                  <a:gd name="connsiteX6" fmla="*/ 1133475 w 2587625"/>
                  <a:gd name="connsiteY6" fmla="*/ 473241 h 906689"/>
                  <a:gd name="connsiteX7" fmla="*/ 1190625 w 2587625"/>
                  <a:gd name="connsiteY7" fmla="*/ 524041 h 906689"/>
                  <a:gd name="connsiteX8" fmla="*/ 1263650 w 2587625"/>
                  <a:gd name="connsiteY8" fmla="*/ 508166 h 906689"/>
                  <a:gd name="connsiteX9" fmla="*/ 1333500 w 2587625"/>
                  <a:gd name="connsiteY9" fmla="*/ 778041 h 906689"/>
                  <a:gd name="connsiteX10" fmla="*/ 1416050 w 2587625"/>
                  <a:gd name="connsiteY10" fmla="*/ 866941 h 906689"/>
                  <a:gd name="connsiteX11" fmla="*/ 1435100 w 2587625"/>
                  <a:gd name="connsiteY11" fmla="*/ 136691 h 906689"/>
                  <a:gd name="connsiteX12" fmla="*/ 1485900 w 2587625"/>
                  <a:gd name="connsiteY12" fmla="*/ 152566 h 906689"/>
                  <a:gd name="connsiteX13" fmla="*/ 1511300 w 2587625"/>
                  <a:gd name="connsiteY13" fmla="*/ 9691 h 906689"/>
                  <a:gd name="connsiteX14" fmla="*/ 1628775 w 2587625"/>
                  <a:gd name="connsiteY14" fmla="*/ 57316 h 906689"/>
                  <a:gd name="connsiteX15" fmla="*/ 1962150 w 2587625"/>
                  <a:gd name="connsiteY15" fmla="*/ 166 h 906689"/>
                  <a:gd name="connsiteX16" fmla="*/ 2162175 w 2587625"/>
                  <a:gd name="connsiteY16" fmla="*/ 79541 h 906689"/>
                  <a:gd name="connsiteX17" fmla="*/ 2244725 w 2587625"/>
                  <a:gd name="connsiteY17" fmla="*/ 35091 h 906689"/>
                  <a:gd name="connsiteX18" fmla="*/ 2359025 w 2587625"/>
                  <a:gd name="connsiteY18" fmla="*/ 139866 h 906689"/>
                  <a:gd name="connsiteX19" fmla="*/ 2546350 w 2587625"/>
                  <a:gd name="connsiteY19" fmla="*/ 31916 h 906689"/>
                  <a:gd name="connsiteX20" fmla="*/ 2587625 w 2587625"/>
                  <a:gd name="connsiteY20" fmla="*/ 117641 h 906689"/>
                  <a:gd name="connsiteX0" fmla="*/ 0 w 2587625"/>
                  <a:gd name="connsiteY0" fmla="*/ 28741 h 906689"/>
                  <a:gd name="connsiteX1" fmla="*/ 584200 w 2587625"/>
                  <a:gd name="connsiteY1" fmla="*/ 95416 h 906689"/>
                  <a:gd name="connsiteX2" fmla="*/ 904875 w 2587625"/>
                  <a:gd name="connsiteY2" fmla="*/ 349416 h 906689"/>
                  <a:gd name="connsiteX3" fmla="*/ 968375 w 2587625"/>
                  <a:gd name="connsiteY3" fmla="*/ 308141 h 906689"/>
                  <a:gd name="connsiteX4" fmla="*/ 993775 w 2587625"/>
                  <a:gd name="connsiteY4" fmla="*/ 457366 h 906689"/>
                  <a:gd name="connsiteX5" fmla="*/ 1047750 w 2587625"/>
                  <a:gd name="connsiteY5" fmla="*/ 393866 h 906689"/>
                  <a:gd name="connsiteX6" fmla="*/ 1133475 w 2587625"/>
                  <a:gd name="connsiteY6" fmla="*/ 473241 h 906689"/>
                  <a:gd name="connsiteX7" fmla="*/ 1190625 w 2587625"/>
                  <a:gd name="connsiteY7" fmla="*/ 524041 h 906689"/>
                  <a:gd name="connsiteX8" fmla="*/ 1263650 w 2587625"/>
                  <a:gd name="connsiteY8" fmla="*/ 508166 h 906689"/>
                  <a:gd name="connsiteX9" fmla="*/ 1333500 w 2587625"/>
                  <a:gd name="connsiteY9" fmla="*/ 778041 h 906689"/>
                  <a:gd name="connsiteX10" fmla="*/ 1416050 w 2587625"/>
                  <a:gd name="connsiteY10" fmla="*/ 866941 h 906689"/>
                  <a:gd name="connsiteX11" fmla="*/ 1435100 w 2587625"/>
                  <a:gd name="connsiteY11" fmla="*/ 136691 h 906689"/>
                  <a:gd name="connsiteX12" fmla="*/ 1485900 w 2587625"/>
                  <a:gd name="connsiteY12" fmla="*/ 152566 h 906689"/>
                  <a:gd name="connsiteX13" fmla="*/ 1511300 w 2587625"/>
                  <a:gd name="connsiteY13" fmla="*/ 9691 h 906689"/>
                  <a:gd name="connsiteX14" fmla="*/ 1628775 w 2587625"/>
                  <a:gd name="connsiteY14" fmla="*/ 57316 h 906689"/>
                  <a:gd name="connsiteX15" fmla="*/ 1962150 w 2587625"/>
                  <a:gd name="connsiteY15" fmla="*/ 166 h 906689"/>
                  <a:gd name="connsiteX16" fmla="*/ 2162175 w 2587625"/>
                  <a:gd name="connsiteY16" fmla="*/ 79541 h 906689"/>
                  <a:gd name="connsiteX17" fmla="*/ 2244725 w 2587625"/>
                  <a:gd name="connsiteY17" fmla="*/ 35091 h 906689"/>
                  <a:gd name="connsiteX18" fmla="*/ 2359025 w 2587625"/>
                  <a:gd name="connsiteY18" fmla="*/ 139866 h 906689"/>
                  <a:gd name="connsiteX19" fmla="*/ 2546350 w 2587625"/>
                  <a:gd name="connsiteY19" fmla="*/ 31916 h 906689"/>
                  <a:gd name="connsiteX20" fmla="*/ 2587625 w 2587625"/>
                  <a:gd name="connsiteY20" fmla="*/ 117641 h 90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87625" h="906689">
                    <a:moveTo>
                      <a:pt x="0" y="28741"/>
                    </a:moveTo>
                    <a:cubicBezTo>
                      <a:pt x="216694" y="35355"/>
                      <a:pt x="433388" y="41970"/>
                      <a:pt x="584200" y="95416"/>
                    </a:cubicBezTo>
                    <a:cubicBezTo>
                      <a:pt x="735012" y="148862"/>
                      <a:pt x="840846" y="313962"/>
                      <a:pt x="904875" y="349416"/>
                    </a:cubicBezTo>
                    <a:cubicBezTo>
                      <a:pt x="968904" y="384870"/>
                      <a:pt x="953558" y="290149"/>
                      <a:pt x="968375" y="308141"/>
                    </a:cubicBezTo>
                    <a:cubicBezTo>
                      <a:pt x="983192" y="326133"/>
                      <a:pt x="980546" y="443079"/>
                      <a:pt x="993775" y="457366"/>
                    </a:cubicBezTo>
                    <a:cubicBezTo>
                      <a:pt x="1007004" y="471654"/>
                      <a:pt x="1024467" y="391220"/>
                      <a:pt x="1047750" y="393866"/>
                    </a:cubicBezTo>
                    <a:cubicBezTo>
                      <a:pt x="1071033" y="396512"/>
                      <a:pt x="1109662" y="451545"/>
                      <a:pt x="1133475" y="473241"/>
                    </a:cubicBezTo>
                    <a:cubicBezTo>
                      <a:pt x="1157288" y="494937"/>
                      <a:pt x="1168929" y="518220"/>
                      <a:pt x="1190625" y="524041"/>
                    </a:cubicBezTo>
                    <a:cubicBezTo>
                      <a:pt x="1212321" y="529862"/>
                      <a:pt x="1239837" y="465833"/>
                      <a:pt x="1263650" y="508166"/>
                    </a:cubicBezTo>
                    <a:cubicBezTo>
                      <a:pt x="1287463" y="550499"/>
                      <a:pt x="1308100" y="718245"/>
                      <a:pt x="1333500" y="778041"/>
                    </a:cubicBezTo>
                    <a:cubicBezTo>
                      <a:pt x="1358900" y="837837"/>
                      <a:pt x="1399117" y="973833"/>
                      <a:pt x="1416050" y="866941"/>
                    </a:cubicBezTo>
                    <a:cubicBezTo>
                      <a:pt x="1432983" y="760049"/>
                      <a:pt x="1423458" y="255753"/>
                      <a:pt x="1435100" y="136691"/>
                    </a:cubicBezTo>
                    <a:cubicBezTo>
                      <a:pt x="1446742" y="17629"/>
                      <a:pt x="1473200" y="173733"/>
                      <a:pt x="1485900" y="152566"/>
                    </a:cubicBezTo>
                    <a:cubicBezTo>
                      <a:pt x="1498600" y="131399"/>
                      <a:pt x="1487488" y="25566"/>
                      <a:pt x="1511300" y="9691"/>
                    </a:cubicBezTo>
                    <a:cubicBezTo>
                      <a:pt x="1535113" y="-6184"/>
                      <a:pt x="1553633" y="58904"/>
                      <a:pt x="1628775" y="57316"/>
                    </a:cubicBezTo>
                    <a:cubicBezTo>
                      <a:pt x="1703917" y="55729"/>
                      <a:pt x="1873250" y="-3538"/>
                      <a:pt x="1962150" y="166"/>
                    </a:cubicBezTo>
                    <a:cubicBezTo>
                      <a:pt x="2051050" y="3870"/>
                      <a:pt x="2115079" y="73720"/>
                      <a:pt x="2162175" y="79541"/>
                    </a:cubicBezTo>
                    <a:cubicBezTo>
                      <a:pt x="2209271" y="85362"/>
                      <a:pt x="2211917" y="25037"/>
                      <a:pt x="2244725" y="35091"/>
                    </a:cubicBezTo>
                    <a:cubicBezTo>
                      <a:pt x="2277533" y="45145"/>
                      <a:pt x="2308754" y="140395"/>
                      <a:pt x="2359025" y="139866"/>
                    </a:cubicBezTo>
                    <a:cubicBezTo>
                      <a:pt x="2409296" y="139337"/>
                      <a:pt x="2508250" y="35620"/>
                      <a:pt x="2546350" y="31916"/>
                    </a:cubicBezTo>
                    <a:cubicBezTo>
                      <a:pt x="2584450" y="28212"/>
                      <a:pt x="2586037" y="72926"/>
                      <a:pt x="2587625" y="117641"/>
                    </a:cubicBezTo>
                  </a:path>
                </a:pathLst>
              </a:custGeom>
              <a:noFill/>
              <a:ln>
                <a:solidFill>
                  <a:schemeClr val="tx1"/>
                </a:solidFill>
              </a:ln>
              <a:effectLst>
                <a:glow rad="254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3" name="Graphic 122" descr="Database">
              <a:extLst>
                <a:ext uri="{FF2B5EF4-FFF2-40B4-BE49-F238E27FC236}">
                  <a16:creationId xmlns:a16="http://schemas.microsoft.com/office/drawing/2014/main" id="{E8B8C979-FBAB-AD4E-B48D-FDA24984AFC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20535" y="2688877"/>
              <a:ext cx="1057886" cy="1057886"/>
            </a:xfrm>
            <a:prstGeom prst="rect">
              <a:avLst/>
            </a:prstGeom>
          </p:spPr>
        </p:pic>
        <p:pic>
          <p:nvPicPr>
            <p:cNvPr id="140" name="Graphic 139" descr="Building">
              <a:extLst>
                <a:ext uri="{FF2B5EF4-FFF2-40B4-BE49-F238E27FC236}">
                  <a16:creationId xmlns:a16="http://schemas.microsoft.com/office/drawing/2014/main" id="{ED7A6AD5-8BE1-E248-A596-3E8FB46A42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00306" y="1977458"/>
              <a:ext cx="797498" cy="797498"/>
            </a:xfrm>
            <a:prstGeom prst="rect">
              <a:avLst/>
            </a:prstGeom>
          </p:spPr>
        </p:pic>
        <p:grpSp>
          <p:nvGrpSpPr>
            <p:cNvPr id="141" name="Group 140">
              <a:extLst>
                <a:ext uri="{FF2B5EF4-FFF2-40B4-BE49-F238E27FC236}">
                  <a16:creationId xmlns:a16="http://schemas.microsoft.com/office/drawing/2014/main" id="{1D62BA29-B3B8-A64D-AEC9-E62E44368EDC}"/>
                </a:ext>
              </a:extLst>
            </p:cNvPr>
            <p:cNvGrpSpPr/>
            <p:nvPr/>
          </p:nvGrpSpPr>
          <p:grpSpPr>
            <a:xfrm>
              <a:off x="8673999" y="2051545"/>
              <a:ext cx="1176993" cy="652519"/>
              <a:chOff x="1765299" y="266700"/>
              <a:chExt cx="2597151" cy="1208690"/>
            </a:xfrm>
          </p:grpSpPr>
          <p:sp>
            <p:nvSpPr>
              <p:cNvPr id="142" name="Rectangle 141">
                <a:extLst>
                  <a:ext uri="{FF2B5EF4-FFF2-40B4-BE49-F238E27FC236}">
                    <a16:creationId xmlns:a16="http://schemas.microsoft.com/office/drawing/2014/main" id="{CF9C919B-DEB1-0546-AE80-228895E6448B}"/>
                  </a:ext>
                </a:extLst>
              </p:cNvPr>
              <p:cNvSpPr/>
              <p:nvPr/>
            </p:nvSpPr>
            <p:spPr>
              <a:xfrm>
                <a:off x="1768475" y="266700"/>
                <a:ext cx="2593975" cy="120869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3" name="Freeform 142">
                <a:extLst>
                  <a:ext uri="{FF2B5EF4-FFF2-40B4-BE49-F238E27FC236}">
                    <a16:creationId xmlns:a16="http://schemas.microsoft.com/office/drawing/2014/main" id="{1603120C-CF16-6A4E-B222-6988CDBCE28D}"/>
                  </a:ext>
                </a:extLst>
              </p:cNvPr>
              <p:cNvSpPr/>
              <p:nvPr/>
            </p:nvSpPr>
            <p:spPr>
              <a:xfrm>
                <a:off x="1765299" y="348872"/>
                <a:ext cx="2593975" cy="1038427"/>
              </a:xfrm>
              <a:custGeom>
                <a:avLst/>
                <a:gdLst>
                  <a:gd name="connsiteX0" fmla="*/ 0 w 2593975"/>
                  <a:gd name="connsiteY0" fmla="*/ 184453 h 1049772"/>
                  <a:gd name="connsiteX1" fmla="*/ 714375 w 2593975"/>
                  <a:gd name="connsiteY1" fmla="*/ 257478 h 1049772"/>
                  <a:gd name="connsiteX2" fmla="*/ 1441450 w 2593975"/>
                  <a:gd name="connsiteY2" fmla="*/ 619428 h 1049772"/>
                  <a:gd name="connsiteX3" fmla="*/ 1527175 w 2593975"/>
                  <a:gd name="connsiteY3" fmla="*/ 222553 h 1049772"/>
                  <a:gd name="connsiteX4" fmla="*/ 1577975 w 2593975"/>
                  <a:gd name="connsiteY4" fmla="*/ 749603 h 1049772"/>
                  <a:gd name="connsiteX5" fmla="*/ 1889125 w 2593975"/>
                  <a:gd name="connsiteY5" fmla="*/ 682928 h 1049772"/>
                  <a:gd name="connsiteX6" fmla="*/ 1993900 w 2593975"/>
                  <a:gd name="connsiteY6" fmla="*/ 13003 h 1049772"/>
                  <a:gd name="connsiteX7" fmla="*/ 2000250 w 2593975"/>
                  <a:gd name="connsiteY7" fmla="*/ 279703 h 1049772"/>
                  <a:gd name="connsiteX8" fmla="*/ 2047875 w 2593975"/>
                  <a:gd name="connsiteY8" fmla="*/ 762303 h 1049772"/>
                  <a:gd name="connsiteX9" fmla="*/ 2181225 w 2593975"/>
                  <a:gd name="connsiteY9" fmla="*/ 1029003 h 1049772"/>
                  <a:gd name="connsiteX10" fmla="*/ 2247900 w 2593975"/>
                  <a:gd name="connsiteY10" fmla="*/ 213028 h 1049772"/>
                  <a:gd name="connsiteX11" fmla="*/ 2270125 w 2593975"/>
                  <a:gd name="connsiteY11" fmla="*/ 581328 h 1049772"/>
                  <a:gd name="connsiteX12" fmla="*/ 2393950 w 2593975"/>
                  <a:gd name="connsiteY12" fmla="*/ 733728 h 1049772"/>
                  <a:gd name="connsiteX13" fmla="*/ 2543175 w 2593975"/>
                  <a:gd name="connsiteY13" fmla="*/ 686103 h 1049772"/>
                  <a:gd name="connsiteX14" fmla="*/ 2565400 w 2593975"/>
                  <a:gd name="connsiteY14" fmla="*/ 479728 h 1049772"/>
                  <a:gd name="connsiteX15" fmla="*/ 2574925 w 2593975"/>
                  <a:gd name="connsiteY15" fmla="*/ 733728 h 1049772"/>
                  <a:gd name="connsiteX16" fmla="*/ 2593975 w 2593975"/>
                  <a:gd name="connsiteY16" fmla="*/ 714678 h 1049772"/>
                  <a:gd name="connsiteX0" fmla="*/ 0 w 2593975"/>
                  <a:gd name="connsiteY0" fmla="*/ 186395 h 1051714"/>
                  <a:gd name="connsiteX1" fmla="*/ 714375 w 2593975"/>
                  <a:gd name="connsiteY1" fmla="*/ 259420 h 1051714"/>
                  <a:gd name="connsiteX2" fmla="*/ 1441450 w 2593975"/>
                  <a:gd name="connsiteY2" fmla="*/ 621370 h 1051714"/>
                  <a:gd name="connsiteX3" fmla="*/ 1527175 w 2593975"/>
                  <a:gd name="connsiteY3" fmla="*/ 224495 h 1051714"/>
                  <a:gd name="connsiteX4" fmla="*/ 1577975 w 2593975"/>
                  <a:gd name="connsiteY4" fmla="*/ 751545 h 1051714"/>
                  <a:gd name="connsiteX5" fmla="*/ 1889125 w 2593975"/>
                  <a:gd name="connsiteY5" fmla="*/ 684870 h 1051714"/>
                  <a:gd name="connsiteX6" fmla="*/ 1993900 w 2593975"/>
                  <a:gd name="connsiteY6" fmla="*/ 14945 h 1051714"/>
                  <a:gd name="connsiteX7" fmla="*/ 2000250 w 2593975"/>
                  <a:gd name="connsiteY7" fmla="*/ 281645 h 1051714"/>
                  <a:gd name="connsiteX8" fmla="*/ 2047875 w 2593975"/>
                  <a:gd name="connsiteY8" fmla="*/ 764245 h 1051714"/>
                  <a:gd name="connsiteX9" fmla="*/ 2181225 w 2593975"/>
                  <a:gd name="connsiteY9" fmla="*/ 1030945 h 1051714"/>
                  <a:gd name="connsiteX10" fmla="*/ 2247900 w 2593975"/>
                  <a:gd name="connsiteY10" fmla="*/ 214970 h 1051714"/>
                  <a:gd name="connsiteX11" fmla="*/ 2270125 w 2593975"/>
                  <a:gd name="connsiteY11" fmla="*/ 583270 h 1051714"/>
                  <a:gd name="connsiteX12" fmla="*/ 2393950 w 2593975"/>
                  <a:gd name="connsiteY12" fmla="*/ 735670 h 1051714"/>
                  <a:gd name="connsiteX13" fmla="*/ 2543175 w 2593975"/>
                  <a:gd name="connsiteY13" fmla="*/ 688045 h 1051714"/>
                  <a:gd name="connsiteX14" fmla="*/ 2565400 w 2593975"/>
                  <a:gd name="connsiteY14" fmla="*/ 481670 h 1051714"/>
                  <a:gd name="connsiteX15" fmla="*/ 2574925 w 2593975"/>
                  <a:gd name="connsiteY15" fmla="*/ 735670 h 1051714"/>
                  <a:gd name="connsiteX16" fmla="*/ 2593975 w 2593975"/>
                  <a:gd name="connsiteY16" fmla="*/ 716620 h 1051714"/>
                  <a:gd name="connsiteX0" fmla="*/ 0 w 2593975"/>
                  <a:gd name="connsiteY0" fmla="*/ 177312 h 1042631"/>
                  <a:gd name="connsiteX1" fmla="*/ 714375 w 2593975"/>
                  <a:gd name="connsiteY1" fmla="*/ 250337 h 1042631"/>
                  <a:gd name="connsiteX2" fmla="*/ 1441450 w 2593975"/>
                  <a:gd name="connsiteY2" fmla="*/ 612287 h 1042631"/>
                  <a:gd name="connsiteX3" fmla="*/ 1527175 w 2593975"/>
                  <a:gd name="connsiteY3" fmla="*/ 215412 h 1042631"/>
                  <a:gd name="connsiteX4" fmla="*/ 1577975 w 2593975"/>
                  <a:gd name="connsiteY4" fmla="*/ 742462 h 1042631"/>
                  <a:gd name="connsiteX5" fmla="*/ 1889125 w 2593975"/>
                  <a:gd name="connsiteY5" fmla="*/ 675787 h 1042631"/>
                  <a:gd name="connsiteX6" fmla="*/ 1981200 w 2593975"/>
                  <a:gd name="connsiteY6" fmla="*/ 15387 h 1042631"/>
                  <a:gd name="connsiteX7" fmla="*/ 2000250 w 2593975"/>
                  <a:gd name="connsiteY7" fmla="*/ 272562 h 1042631"/>
                  <a:gd name="connsiteX8" fmla="*/ 2047875 w 2593975"/>
                  <a:gd name="connsiteY8" fmla="*/ 755162 h 1042631"/>
                  <a:gd name="connsiteX9" fmla="*/ 2181225 w 2593975"/>
                  <a:gd name="connsiteY9" fmla="*/ 1021862 h 1042631"/>
                  <a:gd name="connsiteX10" fmla="*/ 2247900 w 2593975"/>
                  <a:gd name="connsiteY10" fmla="*/ 205887 h 1042631"/>
                  <a:gd name="connsiteX11" fmla="*/ 2270125 w 2593975"/>
                  <a:gd name="connsiteY11" fmla="*/ 574187 h 1042631"/>
                  <a:gd name="connsiteX12" fmla="*/ 2393950 w 2593975"/>
                  <a:gd name="connsiteY12" fmla="*/ 726587 h 1042631"/>
                  <a:gd name="connsiteX13" fmla="*/ 2543175 w 2593975"/>
                  <a:gd name="connsiteY13" fmla="*/ 678962 h 1042631"/>
                  <a:gd name="connsiteX14" fmla="*/ 2565400 w 2593975"/>
                  <a:gd name="connsiteY14" fmla="*/ 472587 h 1042631"/>
                  <a:gd name="connsiteX15" fmla="*/ 2574925 w 2593975"/>
                  <a:gd name="connsiteY15" fmla="*/ 726587 h 1042631"/>
                  <a:gd name="connsiteX16" fmla="*/ 2593975 w 2593975"/>
                  <a:gd name="connsiteY16" fmla="*/ 707537 h 1042631"/>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77975 w 2593975"/>
                  <a:gd name="connsiteY4" fmla="*/ 738258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27175 w 2593975"/>
                  <a:gd name="connsiteY3" fmla="*/ 211208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1450 w 2593975"/>
                  <a:gd name="connsiteY2" fmla="*/ 608083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 name="connsiteX0" fmla="*/ 0 w 2593975"/>
                  <a:gd name="connsiteY0" fmla="*/ 173108 h 1038427"/>
                  <a:gd name="connsiteX1" fmla="*/ 714375 w 2593975"/>
                  <a:gd name="connsiteY1" fmla="*/ 246133 h 1038427"/>
                  <a:gd name="connsiteX2" fmla="*/ 1447800 w 2593975"/>
                  <a:gd name="connsiteY2" fmla="*/ 598558 h 1038427"/>
                  <a:gd name="connsiteX3" fmla="*/ 1539875 w 2593975"/>
                  <a:gd name="connsiteY3" fmla="*/ 214383 h 1038427"/>
                  <a:gd name="connsiteX4" fmla="*/ 1593850 w 2593975"/>
                  <a:gd name="connsiteY4" fmla="*/ 728733 h 1038427"/>
                  <a:gd name="connsiteX5" fmla="*/ 1920875 w 2593975"/>
                  <a:gd name="connsiteY5" fmla="*/ 627133 h 1038427"/>
                  <a:gd name="connsiteX6" fmla="*/ 1981200 w 2593975"/>
                  <a:gd name="connsiteY6" fmla="*/ 11183 h 1038427"/>
                  <a:gd name="connsiteX7" fmla="*/ 2000250 w 2593975"/>
                  <a:gd name="connsiteY7" fmla="*/ 268358 h 1038427"/>
                  <a:gd name="connsiteX8" fmla="*/ 2047875 w 2593975"/>
                  <a:gd name="connsiteY8" fmla="*/ 750958 h 1038427"/>
                  <a:gd name="connsiteX9" fmla="*/ 2181225 w 2593975"/>
                  <a:gd name="connsiteY9" fmla="*/ 1017658 h 1038427"/>
                  <a:gd name="connsiteX10" fmla="*/ 2247900 w 2593975"/>
                  <a:gd name="connsiteY10" fmla="*/ 201683 h 1038427"/>
                  <a:gd name="connsiteX11" fmla="*/ 2270125 w 2593975"/>
                  <a:gd name="connsiteY11" fmla="*/ 569983 h 1038427"/>
                  <a:gd name="connsiteX12" fmla="*/ 2393950 w 2593975"/>
                  <a:gd name="connsiteY12" fmla="*/ 722383 h 1038427"/>
                  <a:gd name="connsiteX13" fmla="*/ 2543175 w 2593975"/>
                  <a:gd name="connsiteY13" fmla="*/ 674758 h 1038427"/>
                  <a:gd name="connsiteX14" fmla="*/ 2565400 w 2593975"/>
                  <a:gd name="connsiteY14" fmla="*/ 468383 h 1038427"/>
                  <a:gd name="connsiteX15" fmla="*/ 2574925 w 2593975"/>
                  <a:gd name="connsiteY15" fmla="*/ 722383 h 1038427"/>
                  <a:gd name="connsiteX16" fmla="*/ 2593975 w 2593975"/>
                  <a:gd name="connsiteY16" fmla="*/ 703333 h 10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975" h="1038427">
                    <a:moveTo>
                      <a:pt x="0" y="173108"/>
                    </a:moveTo>
                    <a:cubicBezTo>
                      <a:pt x="237066" y="173372"/>
                      <a:pt x="473075" y="175225"/>
                      <a:pt x="714375" y="246133"/>
                    </a:cubicBezTo>
                    <a:cubicBezTo>
                      <a:pt x="955675" y="317041"/>
                      <a:pt x="1310217" y="638775"/>
                      <a:pt x="1447800" y="598558"/>
                    </a:cubicBezTo>
                    <a:cubicBezTo>
                      <a:pt x="1585383" y="558341"/>
                      <a:pt x="1528234" y="208562"/>
                      <a:pt x="1539875" y="214383"/>
                    </a:cubicBezTo>
                    <a:cubicBezTo>
                      <a:pt x="1551516" y="220204"/>
                      <a:pt x="1530350" y="659941"/>
                      <a:pt x="1593850" y="728733"/>
                    </a:cubicBezTo>
                    <a:cubicBezTo>
                      <a:pt x="1657350" y="797525"/>
                      <a:pt x="1856317" y="746725"/>
                      <a:pt x="1920875" y="627133"/>
                    </a:cubicBezTo>
                    <a:cubicBezTo>
                      <a:pt x="1985433" y="507541"/>
                      <a:pt x="1967971" y="70979"/>
                      <a:pt x="1981200" y="11183"/>
                    </a:cubicBezTo>
                    <a:cubicBezTo>
                      <a:pt x="1994429" y="-48613"/>
                      <a:pt x="1989138" y="145062"/>
                      <a:pt x="2000250" y="268358"/>
                    </a:cubicBezTo>
                    <a:cubicBezTo>
                      <a:pt x="2011363" y="391654"/>
                      <a:pt x="2017713" y="626075"/>
                      <a:pt x="2047875" y="750958"/>
                    </a:cubicBezTo>
                    <a:cubicBezTo>
                      <a:pt x="2078037" y="875841"/>
                      <a:pt x="2147888" y="1109204"/>
                      <a:pt x="2181225" y="1017658"/>
                    </a:cubicBezTo>
                    <a:cubicBezTo>
                      <a:pt x="2214563" y="926112"/>
                      <a:pt x="2233083" y="276296"/>
                      <a:pt x="2247900" y="201683"/>
                    </a:cubicBezTo>
                    <a:cubicBezTo>
                      <a:pt x="2262717" y="127070"/>
                      <a:pt x="2245783" y="483200"/>
                      <a:pt x="2270125" y="569983"/>
                    </a:cubicBezTo>
                    <a:cubicBezTo>
                      <a:pt x="2294467" y="656766"/>
                      <a:pt x="2348442" y="704921"/>
                      <a:pt x="2393950" y="722383"/>
                    </a:cubicBezTo>
                    <a:cubicBezTo>
                      <a:pt x="2439458" y="739845"/>
                      <a:pt x="2514600" y="717091"/>
                      <a:pt x="2543175" y="674758"/>
                    </a:cubicBezTo>
                    <a:cubicBezTo>
                      <a:pt x="2571750" y="632425"/>
                      <a:pt x="2560108" y="460446"/>
                      <a:pt x="2565400" y="468383"/>
                    </a:cubicBezTo>
                    <a:cubicBezTo>
                      <a:pt x="2570692" y="476320"/>
                      <a:pt x="2570163" y="683225"/>
                      <a:pt x="2574925" y="722383"/>
                    </a:cubicBezTo>
                    <a:cubicBezTo>
                      <a:pt x="2579688" y="761541"/>
                      <a:pt x="2586831" y="732437"/>
                      <a:pt x="2593975" y="703333"/>
                    </a:cubicBezTo>
                  </a:path>
                </a:pathLst>
              </a:custGeom>
              <a:noFill/>
              <a:ln>
                <a:solidFill>
                  <a:schemeClr val="tx1"/>
                </a:solidFill>
              </a:ln>
              <a:effectLst>
                <a:glow rad="127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144" name="Rectangle 143">
              <a:extLst>
                <a:ext uri="{FF2B5EF4-FFF2-40B4-BE49-F238E27FC236}">
                  <a16:creationId xmlns:a16="http://schemas.microsoft.com/office/drawing/2014/main" id="{C2106421-B29D-CA48-A3EC-DEFE1818E75D}"/>
                </a:ext>
              </a:extLst>
            </p:cNvPr>
            <p:cNvSpPr/>
            <p:nvPr/>
          </p:nvSpPr>
          <p:spPr>
            <a:xfrm>
              <a:off x="9840737" y="2162563"/>
              <a:ext cx="452880" cy="427287"/>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1D9D48C6-8BB2-A547-9A1C-A7E7DFC74EFE}"/>
                    </a:ext>
                  </a:extLst>
                </p:cNvPr>
                <p:cNvSpPr txBox="1"/>
                <p:nvPr/>
              </p:nvSpPr>
              <p:spPr>
                <a:xfrm>
                  <a:off x="8340871" y="3030548"/>
                  <a:ext cx="215127" cy="32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5" name="TextBox 144">
                  <a:extLst>
                    <a:ext uri="{FF2B5EF4-FFF2-40B4-BE49-F238E27FC236}">
                      <a16:creationId xmlns:a16="http://schemas.microsoft.com/office/drawing/2014/main" id="{1D9D48C6-8BB2-A547-9A1C-A7E7DFC74EFE}"/>
                    </a:ext>
                  </a:extLst>
                </p:cNvPr>
                <p:cNvSpPr txBox="1">
                  <a:spLocks noRot="1" noChangeAspect="1" noMove="1" noResize="1" noEditPoints="1" noAdjustHandles="1" noChangeArrowheads="1" noChangeShapeType="1" noTextEdit="1"/>
                </p:cNvSpPr>
                <p:nvPr/>
              </p:nvSpPr>
              <p:spPr>
                <a:xfrm>
                  <a:off x="8340871" y="3030548"/>
                  <a:ext cx="215127" cy="320465"/>
                </a:xfrm>
                <a:prstGeom prst="rect">
                  <a:avLst/>
                </a:prstGeom>
                <a:blipFill>
                  <a:blip r:embed="rId23"/>
                  <a:stretch>
                    <a:fillRect l="-5556" r="-5556"/>
                  </a:stretch>
                </a:blipFill>
              </p:spPr>
              <p:txBody>
                <a:bodyPr/>
                <a:lstStyle/>
                <a:p>
                  <a:r>
                    <a:rPr lang="en-US">
                      <a:noFill/>
                    </a:rPr>
                    <a:t> </a:t>
                  </a:r>
                </a:p>
              </p:txBody>
            </p:sp>
          </mc:Fallback>
        </mc:AlternateContent>
        <p:sp>
          <p:nvSpPr>
            <p:cNvPr id="146" name="Rectangle 145">
              <a:extLst>
                <a:ext uri="{FF2B5EF4-FFF2-40B4-BE49-F238E27FC236}">
                  <a16:creationId xmlns:a16="http://schemas.microsoft.com/office/drawing/2014/main" id="{AA74ABCE-FE0B-3D46-AE90-887071548E18}"/>
                </a:ext>
              </a:extLst>
            </p:cNvPr>
            <p:cNvSpPr/>
            <p:nvPr/>
          </p:nvSpPr>
          <p:spPr>
            <a:xfrm>
              <a:off x="9851047" y="2993492"/>
              <a:ext cx="452880" cy="427287"/>
            </a:xfrm>
            <a:prstGeom prst="rect">
              <a:avLst/>
            </a:prstGeom>
          </p:spPr>
          <p:txBody>
            <a:bodyPr wrap="none">
              <a:spAutoFit/>
            </a:bodyPr>
            <a:lstStyle/>
            <a:p>
              <a:r>
                <a:rPr lang="en-US" dirty="0"/>
                <a:t>@</a:t>
              </a:r>
            </a:p>
          </p:txBody>
        </p: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67DD601A-5703-DF4F-8ACA-5C9BAD9B1F06}"/>
                    </a:ext>
                  </a:extLst>
                </p:cNvPr>
                <p:cNvSpPr txBox="1"/>
                <p:nvPr/>
              </p:nvSpPr>
              <p:spPr>
                <a:xfrm>
                  <a:off x="8907677" y="3692626"/>
                  <a:ext cx="215127" cy="32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2" name="TextBox 151">
                  <a:extLst>
                    <a:ext uri="{FF2B5EF4-FFF2-40B4-BE49-F238E27FC236}">
                      <a16:creationId xmlns:a16="http://schemas.microsoft.com/office/drawing/2014/main" id="{67DD601A-5703-DF4F-8ACA-5C9BAD9B1F06}"/>
                    </a:ext>
                  </a:extLst>
                </p:cNvPr>
                <p:cNvSpPr txBox="1">
                  <a:spLocks noRot="1" noChangeAspect="1" noMove="1" noResize="1" noEditPoints="1" noAdjustHandles="1" noChangeArrowheads="1" noChangeShapeType="1" noTextEdit="1"/>
                </p:cNvSpPr>
                <p:nvPr/>
              </p:nvSpPr>
              <p:spPr>
                <a:xfrm>
                  <a:off x="8907677" y="3692626"/>
                  <a:ext cx="215127" cy="320465"/>
                </a:xfrm>
                <a:prstGeom prst="rect">
                  <a:avLst/>
                </a:prstGeom>
                <a:blipFill>
                  <a:blip r:embed="rId24"/>
                  <a:stretch>
                    <a:fillRect l="-5556" r="-5556"/>
                  </a:stretch>
                </a:blipFill>
              </p:spPr>
              <p:txBody>
                <a:bodyPr/>
                <a:lstStyle/>
                <a:p>
                  <a:r>
                    <a:rPr lang="en-US">
                      <a:noFill/>
                    </a:rPr>
                    <a:t> </a:t>
                  </a:r>
                </a:p>
              </p:txBody>
            </p:sp>
          </mc:Fallback>
        </mc:AlternateContent>
        <p:grpSp>
          <p:nvGrpSpPr>
            <p:cNvPr id="159" name="Group 158">
              <a:extLst>
                <a:ext uri="{FF2B5EF4-FFF2-40B4-BE49-F238E27FC236}">
                  <a16:creationId xmlns:a16="http://schemas.microsoft.com/office/drawing/2014/main" id="{917EC1AC-5266-C643-8CB5-38610A328F7D}"/>
                </a:ext>
              </a:extLst>
            </p:cNvPr>
            <p:cNvGrpSpPr/>
            <p:nvPr/>
          </p:nvGrpSpPr>
          <p:grpSpPr>
            <a:xfrm>
              <a:off x="8666677" y="3689973"/>
              <a:ext cx="1175554" cy="652519"/>
              <a:chOff x="9332071" y="1559373"/>
              <a:chExt cx="1016108" cy="564015"/>
            </a:xfrm>
          </p:grpSpPr>
          <p:sp>
            <p:nvSpPr>
              <p:cNvPr id="160" name="Rectangle 159">
                <a:extLst>
                  <a:ext uri="{FF2B5EF4-FFF2-40B4-BE49-F238E27FC236}">
                    <a16:creationId xmlns:a16="http://schemas.microsoft.com/office/drawing/2014/main" id="{ECCA2ED8-D99B-1747-9E21-C5A82283B4D3}"/>
                  </a:ext>
                </a:extLst>
              </p:cNvPr>
              <p:cNvSpPr/>
              <p:nvPr/>
            </p:nvSpPr>
            <p:spPr>
              <a:xfrm>
                <a:off x="9332071" y="1559373"/>
                <a:ext cx="1016108" cy="56401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1" name="Freeform 160">
                <a:extLst>
                  <a:ext uri="{FF2B5EF4-FFF2-40B4-BE49-F238E27FC236}">
                    <a16:creationId xmlns:a16="http://schemas.microsoft.com/office/drawing/2014/main" id="{CDAA92A8-A07C-164F-9E19-8C8C2FCF2232}"/>
                  </a:ext>
                </a:extLst>
              </p:cNvPr>
              <p:cNvSpPr/>
              <p:nvPr/>
            </p:nvSpPr>
            <p:spPr>
              <a:xfrm>
                <a:off x="9332071" y="1614470"/>
                <a:ext cx="1016108" cy="442904"/>
              </a:xfrm>
              <a:custGeom>
                <a:avLst/>
                <a:gdLst>
                  <a:gd name="connsiteX0" fmla="*/ 0 w 2559050"/>
                  <a:gd name="connsiteY0" fmla="*/ 404438 h 1230442"/>
                  <a:gd name="connsiteX1" fmla="*/ 688975 w 2559050"/>
                  <a:gd name="connsiteY1" fmla="*/ 226638 h 1230442"/>
                  <a:gd name="connsiteX2" fmla="*/ 1158875 w 2559050"/>
                  <a:gd name="connsiteY2" fmla="*/ 347288 h 1230442"/>
                  <a:gd name="connsiteX3" fmla="*/ 1498600 w 2559050"/>
                  <a:gd name="connsiteY3" fmla="*/ 29788 h 1230442"/>
                  <a:gd name="connsiteX4" fmla="*/ 1489075 w 2559050"/>
                  <a:gd name="connsiteY4" fmla="*/ 1217238 h 1230442"/>
                  <a:gd name="connsiteX5" fmla="*/ 1546225 w 2559050"/>
                  <a:gd name="connsiteY5" fmla="*/ 655263 h 1230442"/>
                  <a:gd name="connsiteX6" fmla="*/ 1920875 w 2559050"/>
                  <a:gd name="connsiteY6" fmla="*/ 480638 h 1230442"/>
                  <a:gd name="connsiteX7" fmla="*/ 1968500 w 2559050"/>
                  <a:gd name="connsiteY7" fmla="*/ 953713 h 1230442"/>
                  <a:gd name="connsiteX8" fmla="*/ 1997075 w 2559050"/>
                  <a:gd name="connsiteY8" fmla="*/ 496513 h 1230442"/>
                  <a:gd name="connsiteX9" fmla="*/ 2197100 w 2559050"/>
                  <a:gd name="connsiteY9" fmla="*/ 544138 h 1230442"/>
                  <a:gd name="connsiteX10" fmla="*/ 2251075 w 2559050"/>
                  <a:gd name="connsiteY10" fmla="*/ 36138 h 1230442"/>
                  <a:gd name="connsiteX11" fmla="*/ 2301875 w 2559050"/>
                  <a:gd name="connsiteY11" fmla="*/ 1201363 h 1230442"/>
                  <a:gd name="connsiteX12" fmla="*/ 2498725 w 2559050"/>
                  <a:gd name="connsiteY12" fmla="*/ 721938 h 1230442"/>
                  <a:gd name="connsiteX13" fmla="*/ 2527300 w 2559050"/>
                  <a:gd name="connsiteY13" fmla="*/ 48838 h 1230442"/>
                  <a:gd name="connsiteX14" fmla="*/ 2559050 w 2559050"/>
                  <a:gd name="connsiteY14" fmla="*/ 1214063 h 1230442"/>
                  <a:gd name="connsiteX0" fmla="*/ 0 w 2559050"/>
                  <a:gd name="connsiteY0" fmla="*/ 382888 h 1208892"/>
                  <a:gd name="connsiteX1" fmla="*/ 688975 w 2559050"/>
                  <a:gd name="connsiteY1" fmla="*/ 205088 h 1208892"/>
                  <a:gd name="connsiteX2" fmla="*/ 1158875 w 2559050"/>
                  <a:gd name="connsiteY2" fmla="*/ 325738 h 1208892"/>
                  <a:gd name="connsiteX3" fmla="*/ 1498600 w 2559050"/>
                  <a:gd name="connsiteY3" fmla="*/ 8238 h 1208892"/>
                  <a:gd name="connsiteX4" fmla="*/ 1489075 w 2559050"/>
                  <a:gd name="connsiteY4" fmla="*/ 1195688 h 1208892"/>
                  <a:gd name="connsiteX5" fmla="*/ 1546225 w 2559050"/>
                  <a:gd name="connsiteY5" fmla="*/ 633713 h 1208892"/>
                  <a:gd name="connsiteX6" fmla="*/ 1920875 w 2559050"/>
                  <a:gd name="connsiteY6" fmla="*/ 459088 h 1208892"/>
                  <a:gd name="connsiteX7" fmla="*/ 1968500 w 2559050"/>
                  <a:gd name="connsiteY7" fmla="*/ 932163 h 1208892"/>
                  <a:gd name="connsiteX8" fmla="*/ 1997075 w 2559050"/>
                  <a:gd name="connsiteY8" fmla="*/ 474963 h 1208892"/>
                  <a:gd name="connsiteX9" fmla="*/ 2197100 w 2559050"/>
                  <a:gd name="connsiteY9" fmla="*/ 522588 h 1208892"/>
                  <a:gd name="connsiteX10" fmla="*/ 2251075 w 2559050"/>
                  <a:gd name="connsiteY10" fmla="*/ 14588 h 1208892"/>
                  <a:gd name="connsiteX11" fmla="*/ 2301875 w 2559050"/>
                  <a:gd name="connsiteY11" fmla="*/ 1179813 h 1208892"/>
                  <a:gd name="connsiteX12" fmla="*/ 2498725 w 2559050"/>
                  <a:gd name="connsiteY12" fmla="*/ 700388 h 1208892"/>
                  <a:gd name="connsiteX13" fmla="*/ 2527300 w 2559050"/>
                  <a:gd name="connsiteY13" fmla="*/ 27288 h 1208892"/>
                  <a:gd name="connsiteX14" fmla="*/ 2559050 w 2559050"/>
                  <a:gd name="connsiteY14" fmla="*/ 1192513 h 1208892"/>
                  <a:gd name="connsiteX0" fmla="*/ 0 w 2559050"/>
                  <a:gd name="connsiteY0" fmla="*/ 406209 h 1232213"/>
                  <a:gd name="connsiteX1" fmla="*/ 688975 w 2559050"/>
                  <a:gd name="connsiteY1" fmla="*/ 228409 h 1232213"/>
                  <a:gd name="connsiteX2" fmla="*/ 1209675 w 2559050"/>
                  <a:gd name="connsiteY2" fmla="*/ 333184 h 1232213"/>
                  <a:gd name="connsiteX3" fmla="*/ 1498600 w 2559050"/>
                  <a:gd name="connsiteY3" fmla="*/ 31559 h 1232213"/>
                  <a:gd name="connsiteX4" fmla="*/ 1489075 w 2559050"/>
                  <a:gd name="connsiteY4" fmla="*/ 1219009 h 1232213"/>
                  <a:gd name="connsiteX5" fmla="*/ 1546225 w 2559050"/>
                  <a:gd name="connsiteY5" fmla="*/ 657034 h 1232213"/>
                  <a:gd name="connsiteX6" fmla="*/ 1920875 w 2559050"/>
                  <a:gd name="connsiteY6" fmla="*/ 482409 h 1232213"/>
                  <a:gd name="connsiteX7" fmla="*/ 1968500 w 2559050"/>
                  <a:gd name="connsiteY7" fmla="*/ 955484 h 1232213"/>
                  <a:gd name="connsiteX8" fmla="*/ 1997075 w 2559050"/>
                  <a:gd name="connsiteY8" fmla="*/ 498284 h 1232213"/>
                  <a:gd name="connsiteX9" fmla="*/ 2197100 w 2559050"/>
                  <a:gd name="connsiteY9" fmla="*/ 545909 h 1232213"/>
                  <a:gd name="connsiteX10" fmla="*/ 2251075 w 2559050"/>
                  <a:gd name="connsiteY10" fmla="*/ 37909 h 1232213"/>
                  <a:gd name="connsiteX11" fmla="*/ 2301875 w 2559050"/>
                  <a:gd name="connsiteY11" fmla="*/ 1203134 h 1232213"/>
                  <a:gd name="connsiteX12" fmla="*/ 2498725 w 2559050"/>
                  <a:gd name="connsiteY12" fmla="*/ 723709 h 1232213"/>
                  <a:gd name="connsiteX13" fmla="*/ 2527300 w 2559050"/>
                  <a:gd name="connsiteY13" fmla="*/ 50609 h 1232213"/>
                  <a:gd name="connsiteX14" fmla="*/ 2559050 w 2559050"/>
                  <a:gd name="connsiteY14" fmla="*/ 1215834 h 1232213"/>
                  <a:gd name="connsiteX0" fmla="*/ 0 w 2559050"/>
                  <a:gd name="connsiteY0" fmla="*/ 382888 h 1208892"/>
                  <a:gd name="connsiteX1" fmla="*/ 688975 w 2559050"/>
                  <a:gd name="connsiteY1" fmla="*/ 205088 h 1208892"/>
                  <a:gd name="connsiteX2" fmla="*/ 1209675 w 2559050"/>
                  <a:gd name="connsiteY2" fmla="*/ 309863 h 1208892"/>
                  <a:gd name="connsiteX3" fmla="*/ 1498600 w 2559050"/>
                  <a:gd name="connsiteY3" fmla="*/ 8238 h 1208892"/>
                  <a:gd name="connsiteX4" fmla="*/ 1489075 w 2559050"/>
                  <a:gd name="connsiteY4" fmla="*/ 1195688 h 1208892"/>
                  <a:gd name="connsiteX5" fmla="*/ 1546225 w 2559050"/>
                  <a:gd name="connsiteY5" fmla="*/ 633713 h 1208892"/>
                  <a:gd name="connsiteX6" fmla="*/ 1920875 w 2559050"/>
                  <a:gd name="connsiteY6" fmla="*/ 459088 h 1208892"/>
                  <a:gd name="connsiteX7" fmla="*/ 1968500 w 2559050"/>
                  <a:gd name="connsiteY7" fmla="*/ 932163 h 1208892"/>
                  <a:gd name="connsiteX8" fmla="*/ 1997075 w 2559050"/>
                  <a:gd name="connsiteY8" fmla="*/ 474963 h 1208892"/>
                  <a:gd name="connsiteX9" fmla="*/ 2197100 w 2559050"/>
                  <a:gd name="connsiteY9" fmla="*/ 522588 h 1208892"/>
                  <a:gd name="connsiteX10" fmla="*/ 2251075 w 2559050"/>
                  <a:gd name="connsiteY10" fmla="*/ 14588 h 1208892"/>
                  <a:gd name="connsiteX11" fmla="*/ 2301875 w 2559050"/>
                  <a:gd name="connsiteY11" fmla="*/ 1179813 h 1208892"/>
                  <a:gd name="connsiteX12" fmla="*/ 2498725 w 2559050"/>
                  <a:gd name="connsiteY12" fmla="*/ 700388 h 1208892"/>
                  <a:gd name="connsiteX13" fmla="*/ 2527300 w 2559050"/>
                  <a:gd name="connsiteY13" fmla="*/ 27288 h 1208892"/>
                  <a:gd name="connsiteX14" fmla="*/ 2559050 w 2559050"/>
                  <a:gd name="connsiteY14" fmla="*/ 1192513 h 1208892"/>
                  <a:gd name="connsiteX0" fmla="*/ 0 w 2559050"/>
                  <a:gd name="connsiteY0" fmla="*/ 382888 h 1208354"/>
                  <a:gd name="connsiteX1" fmla="*/ 688975 w 2559050"/>
                  <a:gd name="connsiteY1" fmla="*/ 205088 h 1208354"/>
                  <a:gd name="connsiteX2" fmla="*/ 1209675 w 2559050"/>
                  <a:gd name="connsiteY2" fmla="*/ 309863 h 1208354"/>
                  <a:gd name="connsiteX3" fmla="*/ 1498600 w 2559050"/>
                  <a:gd name="connsiteY3" fmla="*/ 8238 h 1208354"/>
                  <a:gd name="connsiteX4" fmla="*/ 1489075 w 2559050"/>
                  <a:gd name="connsiteY4" fmla="*/ 1195688 h 1208354"/>
                  <a:gd name="connsiteX5" fmla="*/ 1568450 w 2559050"/>
                  <a:gd name="connsiteY5" fmla="*/ 624188 h 1208354"/>
                  <a:gd name="connsiteX6" fmla="*/ 1920875 w 2559050"/>
                  <a:gd name="connsiteY6" fmla="*/ 459088 h 1208354"/>
                  <a:gd name="connsiteX7" fmla="*/ 1968500 w 2559050"/>
                  <a:gd name="connsiteY7" fmla="*/ 932163 h 1208354"/>
                  <a:gd name="connsiteX8" fmla="*/ 1997075 w 2559050"/>
                  <a:gd name="connsiteY8" fmla="*/ 474963 h 1208354"/>
                  <a:gd name="connsiteX9" fmla="*/ 2197100 w 2559050"/>
                  <a:gd name="connsiteY9" fmla="*/ 522588 h 1208354"/>
                  <a:gd name="connsiteX10" fmla="*/ 2251075 w 2559050"/>
                  <a:gd name="connsiteY10" fmla="*/ 14588 h 1208354"/>
                  <a:gd name="connsiteX11" fmla="*/ 2301875 w 2559050"/>
                  <a:gd name="connsiteY11" fmla="*/ 1179813 h 1208354"/>
                  <a:gd name="connsiteX12" fmla="*/ 2498725 w 2559050"/>
                  <a:gd name="connsiteY12" fmla="*/ 700388 h 1208354"/>
                  <a:gd name="connsiteX13" fmla="*/ 2527300 w 2559050"/>
                  <a:gd name="connsiteY13" fmla="*/ 27288 h 1208354"/>
                  <a:gd name="connsiteX14" fmla="*/ 2559050 w 2559050"/>
                  <a:gd name="connsiteY14" fmla="*/ 1192513 h 1208354"/>
                  <a:gd name="connsiteX0" fmla="*/ 0 w 2559050"/>
                  <a:gd name="connsiteY0" fmla="*/ 382888 h 1206723"/>
                  <a:gd name="connsiteX1" fmla="*/ 688975 w 2559050"/>
                  <a:gd name="connsiteY1" fmla="*/ 205088 h 1206723"/>
                  <a:gd name="connsiteX2" fmla="*/ 1209675 w 2559050"/>
                  <a:gd name="connsiteY2" fmla="*/ 309863 h 1206723"/>
                  <a:gd name="connsiteX3" fmla="*/ 1498600 w 2559050"/>
                  <a:gd name="connsiteY3" fmla="*/ 8238 h 1206723"/>
                  <a:gd name="connsiteX4" fmla="*/ 1489075 w 2559050"/>
                  <a:gd name="connsiteY4" fmla="*/ 1195688 h 1206723"/>
                  <a:gd name="connsiteX5" fmla="*/ 1568450 w 2559050"/>
                  <a:gd name="connsiteY5" fmla="*/ 624188 h 1206723"/>
                  <a:gd name="connsiteX6" fmla="*/ 1920875 w 2559050"/>
                  <a:gd name="connsiteY6" fmla="*/ 459088 h 1206723"/>
                  <a:gd name="connsiteX7" fmla="*/ 1968500 w 2559050"/>
                  <a:gd name="connsiteY7" fmla="*/ 932163 h 1206723"/>
                  <a:gd name="connsiteX8" fmla="*/ 1997075 w 2559050"/>
                  <a:gd name="connsiteY8" fmla="*/ 474963 h 1206723"/>
                  <a:gd name="connsiteX9" fmla="*/ 2197100 w 2559050"/>
                  <a:gd name="connsiteY9" fmla="*/ 522588 h 1206723"/>
                  <a:gd name="connsiteX10" fmla="*/ 2251075 w 2559050"/>
                  <a:gd name="connsiteY10" fmla="*/ 14588 h 1206723"/>
                  <a:gd name="connsiteX11" fmla="*/ 2301875 w 2559050"/>
                  <a:gd name="connsiteY11" fmla="*/ 1179813 h 1206723"/>
                  <a:gd name="connsiteX12" fmla="*/ 2498725 w 2559050"/>
                  <a:gd name="connsiteY12" fmla="*/ 700388 h 1206723"/>
                  <a:gd name="connsiteX13" fmla="*/ 2527300 w 2559050"/>
                  <a:gd name="connsiteY13" fmla="*/ 27288 h 1206723"/>
                  <a:gd name="connsiteX14" fmla="*/ 2559050 w 2559050"/>
                  <a:gd name="connsiteY14" fmla="*/ 1192513 h 1206723"/>
                  <a:gd name="connsiteX0" fmla="*/ 0 w 2559050"/>
                  <a:gd name="connsiteY0" fmla="*/ 382888 h 1205580"/>
                  <a:gd name="connsiteX1" fmla="*/ 688975 w 2559050"/>
                  <a:gd name="connsiteY1" fmla="*/ 205088 h 1205580"/>
                  <a:gd name="connsiteX2" fmla="*/ 1209675 w 2559050"/>
                  <a:gd name="connsiteY2" fmla="*/ 309863 h 1205580"/>
                  <a:gd name="connsiteX3" fmla="*/ 1498600 w 2559050"/>
                  <a:gd name="connsiteY3" fmla="*/ 8238 h 1205580"/>
                  <a:gd name="connsiteX4" fmla="*/ 1489075 w 2559050"/>
                  <a:gd name="connsiteY4" fmla="*/ 1195688 h 1205580"/>
                  <a:gd name="connsiteX5" fmla="*/ 1571625 w 2559050"/>
                  <a:gd name="connsiteY5" fmla="*/ 598788 h 1205580"/>
                  <a:gd name="connsiteX6" fmla="*/ 1920875 w 2559050"/>
                  <a:gd name="connsiteY6" fmla="*/ 459088 h 1205580"/>
                  <a:gd name="connsiteX7" fmla="*/ 1968500 w 2559050"/>
                  <a:gd name="connsiteY7" fmla="*/ 932163 h 1205580"/>
                  <a:gd name="connsiteX8" fmla="*/ 1997075 w 2559050"/>
                  <a:gd name="connsiteY8" fmla="*/ 474963 h 1205580"/>
                  <a:gd name="connsiteX9" fmla="*/ 2197100 w 2559050"/>
                  <a:gd name="connsiteY9" fmla="*/ 522588 h 1205580"/>
                  <a:gd name="connsiteX10" fmla="*/ 2251075 w 2559050"/>
                  <a:gd name="connsiteY10" fmla="*/ 14588 h 1205580"/>
                  <a:gd name="connsiteX11" fmla="*/ 2301875 w 2559050"/>
                  <a:gd name="connsiteY11" fmla="*/ 1179813 h 1205580"/>
                  <a:gd name="connsiteX12" fmla="*/ 2498725 w 2559050"/>
                  <a:gd name="connsiteY12" fmla="*/ 700388 h 1205580"/>
                  <a:gd name="connsiteX13" fmla="*/ 2527300 w 2559050"/>
                  <a:gd name="connsiteY13" fmla="*/ 27288 h 1205580"/>
                  <a:gd name="connsiteX14" fmla="*/ 2559050 w 2559050"/>
                  <a:gd name="connsiteY14" fmla="*/ 1192513 h 1205580"/>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19970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19970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19970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911 h 1199950"/>
                  <a:gd name="connsiteX1" fmla="*/ 688975 w 2559050"/>
                  <a:gd name="connsiteY1" fmla="*/ 205111 h 1199950"/>
                  <a:gd name="connsiteX2" fmla="*/ 1209675 w 2559050"/>
                  <a:gd name="connsiteY2" fmla="*/ 309886 h 1199950"/>
                  <a:gd name="connsiteX3" fmla="*/ 1498600 w 2559050"/>
                  <a:gd name="connsiteY3" fmla="*/ 8261 h 1199950"/>
                  <a:gd name="connsiteX4" fmla="*/ 1489075 w 2559050"/>
                  <a:gd name="connsiteY4" fmla="*/ 1195711 h 1199950"/>
                  <a:gd name="connsiteX5" fmla="*/ 1571625 w 2559050"/>
                  <a:gd name="connsiteY5" fmla="*/ 598811 h 1199950"/>
                  <a:gd name="connsiteX6" fmla="*/ 1920875 w 2559050"/>
                  <a:gd name="connsiteY6" fmla="*/ 459111 h 1199950"/>
                  <a:gd name="connsiteX7" fmla="*/ 1968500 w 2559050"/>
                  <a:gd name="connsiteY7" fmla="*/ 932186 h 1199950"/>
                  <a:gd name="connsiteX8" fmla="*/ 2025650 w 2559050"/>
                  <a:gd name="connsiteY8" fmla="*/ 481336 h 1199950"/>
                  <a:gd name="connsiteX9" fmla="*/ 2197100 w 2559050"/>
                  <a:gd name="connsiteY9" fmla="*/ 522611 h 1199950"/>
                  <a:gd name="connsiteX10" fmla="*/ 2251075 w 2559050"/>
                  <a:gd name="connsiteY10" fmla="*/ 14611 h 1199950"/>
                  <a:gd name="connsiteX11" fmla="*/ 2301875 w 2559050"/>
                  <a:gd name="connsiteY11" fmla="*/ 1179836 h 1199950"/>
                  <a:gd name="connsiteX12" fmla="*/ 2498725 w 2559050"/>
                  <a:gd name="connsiteY12" fmla="*/ 700411 h 1199950"/>
                  <a:gd name="connsiteX13" fmla="*/ 2527300 w 2559050"/>
                  <a:gd name="connsiteY13" fmla="*/ 27311 h 1199950"/>
                  <a:gd name="connsiteX14" fmla="*/ 2559050 w 2559050"/>
                  <a:gd name="connsiteY14" fmla="*/ 1192536 h 1199950"/>
                  <a:gd name="connsiteX0" fmla="*/ 0 w 2559050"/>
                  <a:gd name="connsiteY0" fmla="*/ 382911 h 1199950"/>
                  <a:gd name="connsiteX1" fmla="*/ 688975 w 2559050"/>
                  <a:gd name="connsiteY1" fmla="*/ 205111 h 1199950"/>
                  <a:gd name="connsiteX2" fmla="*/ 1209675 w 2559050"/>
                  <a:gd name="connsiteY2" fmla="*/ 309886 h 1199950"/>
                  <a:gd name="connsiteX3" fmla="*/ 1498600 w 2559050"/>
                  <a:gd name="connsiteY3" fmla="*/ 8261 h 1199950"/>
                  <a:gd name="connsiteX4" fmla="*/ 1489075 w 2559050"/>
                  <a:gd name="connsiteY4" fmla="*/ 1195711 h 1199950"/>
                  <a:gd name="connsiteX5" fmla="*/ 1571625 w 2559050"/>
                  <a:gd name="connsiteY5" fmla="*/ 598811 h 1199950"/>
                  <a:gd name="connsiteX6" fmla="*/ 1920875 w 2559050"/>
                  <a:gd name="connsiteY6" fmla="*/ 459111 h 1199950"/>
                  <a:gd name="connsiteX7" fmla="*/ 1968500 w 2559050"/>
                  <a:gd name="connsiteY7" fmla="*/ 932186 h 1199950"/>
                  <a:gd name="connsiteX8" fmla="*/ 2025650 w 2559050"/>
                  <a:gd name="connsiteY8" fmla="*/ 481336 h 1199950"/>
                  <a:gd name="connsiteX9" fmla="*/ 2197100 w 2559050"/>
                  <a:gd name="connsiteY9" fmla="*/ 522611 h 1199950"/>
                  <a:gd name="connsiteX10" fmla="*/ 2251075 w 2559050"/>
                  <a:gd name="connsiteY10" fmla="*/ 14611 h 1199950"/>
                  <a:gd name="connsiteX11" fmla="*/ 2301875 w 2559050"/>
                  <a:gd name="connsiteY11" fmla="*/ 1179836 h 1199950"/>
                  <a:gd name="connsiteX12" fmla="*/ 2498725 w 2559050"/>
                  <a:gd name="connsiteY12" fmla="*/ 700411 h 1199950"/>
                  <a:gd name="connsiteX13" fmla="*/ 2527300 w 2559050"/>
                  <a:gd name="connsiteY13" fmla="*/ 27311 h 1199950"/>
                  <a:gd name="connsiteX14" fmla="*/ 2559050 w 2559050"/>
                  <a:gd name="connsiteY14" fmla="*/ 1192536 h 1199950"/>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20097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20097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888 h 1199927"/>
                  <a:gd name="connsiteX1" fmla="*/ 688975 w 2559050"/>
                  <a:gd name="connsiteY1" fmla="*/ 205088 h 1199927"/>
                  <a:gd name="connsiteX2" fmla="*/ 1209675 w 2559050"/>
                  <a:gd name="connsiteY2" fmla="*/ 309863 h 1199927"/>
                  <a:gd name="connsiteX3" fmla="*/ 1498600 w 2559050"/>
                  <a:gd name="connsiteY3" fmla="*/ 8238 h 1199927"/>
                  <a:gd name="connsiteX4" fmla="*/ 1489075 w 2559050"/>
                  <a:gd name="connsiteY4" fmla="*/ 1195688 h 1199927"/>
                  <a:gd name="connsiteX5" fmla="*/ 1571625 w 2559050"/>
                  <a:gd name="connsiteY5" fmla="*/ 598788 h 1199927"/>
                  <a:gd name="connsiteX6" fmla="*/ 1920875 w 2559050"/>
                  <a:gd name="connsiteY6" fmla="*/ 459088 h 1199927"/>
                  <a:gd name="connsiteX7" fmla="*/ 1968500 w 2559050"/>
                  <a:gd name="connsiteY7" fmla="*/ 932163 h 1199927"/>
                  <a:gd name="connsiteX8" fmla="*/ 2035175 w 2559050"/>
                  <a:gd name="connsiteY8" fmla="*/ 474963 h 1199927"/>
                  <a:gd name="connsiteX9" fmla="*/ 2197100 w 2559050"/>
                  <a:gd name="connsiteY9" fmla="*/ 522588 h 1199927"/>
                  <a:gd name="connsiteX10" fmla="*/ 2251075 w 2559050"/>
                  <a:gd name="connsiteY10" fmla="*/ 14588 h 1199927"/>
                  <a:gd name="connsiteX11" fmla="*/ 2301875 w 2559050"/>
                  <a:gd name="connsiteY11" fmla="*/ 1179813 h 1199927"/>
                  <a:gd name="connsiteX12" fmla="*/ 2498725 w 2559050"/>
                  <a:gd name="connsiteY12" fmla="*/ 700388 h 1199927"/>
                  <a:gd name="connsiteX13" fmla="*/ 2527300 w 2559050"/>
                  <a:gd name="connsiteY13" fmla="*/ 27288 h 1199927"/>
                  <a:gd name="connsiteX14" fmla="*/ 2559050 w 2559050"/>
                  <a:gd name="connsiteY14" fmla="*/ 1192513 h 1199927"/>
                  <a:gd name="connsiteX0" fmla="*/ 0 w 2559050"/>
                  <a:gd name="connsiteY0" fmla="*/ 382935 h 1199974"/>
                  <a:gd name="connsiteX1" fmla="*/ 688975 w 2559050"/>
                  <a:gd name="connsiteY1" fmla="*/ 205135 h 1199974"/>
                  <a:gd name="connsiteX2" fmla="*/ 1209675 w 2559050"/>
                  <a:gd name="connsiteY2" fmla="*/ 309910 h 1199974"/>
                  <a:gd name="connsiteX3" fmla="*/ 1498600 w 2559050"/>
                  <a:gd name="connsiteY3" fmla="*/ 8285 h 1199974"/>
                  <a:gd name="connsiteX4" fmla="*/ 1489075 w 2559050"/>
                  <a:gd name="connsiteY4" fmla="*/ 1195735 h 1199974"/>
                  <a:gd name="connsiteX5" fmla="*/ 1571625 w 2559050"/>
                  <a:gd name="connsiteY5" fmla="*/ 598835 h 1199974"/>
                  <a:gd name="connsiteX6" fmla="*/ 1920875 w 2559050"/>
                  <a:gd name="connsiteY6" fmla="*/ 459135 h 1199974"/>
                  <a:gd name="connsiteX7" fmla="*/ 1968500 w 2559050"/>
                  <a:gd name="connsiteY7" fmla="*/ 932210 h 1199974"/>
                  <a:gd name="connsiteX8" fmla="*/ 2025650 w 2559050"/>
                  <a:gd name="connsiteY8" fmla="*/ 487710 h 1199974"/>
                  <a:gd name="connsiteX9" fmla="*/ 2197100 w 2559050"/>
                  <a:gd name="connsiteY9" fmla="*/ 522635 h 1199974"/>
                  <a:gd name="connsiteX10" fmla="*/ 2251075 w 2559050"/>
                  <a:gd name="connsiteY10" fmla="*/ 14635 h 1199974"/>
                  <a:gd name="connsiteX11" fmla="*/ 2301875 w 2559050"/>
                  <a:gd name="connsiteY11" fmla="*/ 1179860 h 1199974"/>
                  <a:gd name="connsiteX12" fmla="*/ 2498725 w 2559050"/>
                  <a:gd name="connsiteY12" fmla="*/ 700435 h 1199974"/>
                  <a:gd name="connsiteX13" fmla="*/ 2527300 w 2559050"/>
                  <a:gd name="connsiteY13" fmla="*/ 27335 h 1199974"/>
                  <a:gd name="connsiteX14" fmla="*/ 2559050 w 2559050"/>
                  <a:gd name="connsiteY14" fmla="*/ 1192560 h 1199974"/>
                  <a:gd name="connsiteX0" fmla="*/ 0 w 2559050"/>
                  <a:gd name="connsiteY0" fmla="*/ 383530 h 1200569"/>
                  <a:gd name="connsiteX1" fmla="*/ 688975 w 2559050"/>
                  <a:gd name="connsiteY1" fmla="*/ 205730 h 1200569"/>
                  <a:gd name="connsiteX2" fmla="*/ 1209675 w 2559050"/>
                  <a:gd name="connsiteY2" fmla="*/ 310505 h 1200569"/>
                  <a:gd name="connsiteX3" fmla="*/ 1498600 w 2559050"/>
                  <a:gd name="connsiteY3" fmla="*/ 8880 h 1200569"/>
                  <a:gd name="connsiteX4" fmla="*/ 1489075 w 2559050"/>
                  <a:gd name="connsiteY4" fmla="*/ 1196330 h 1200569"/>
                  <a:gd name="connsiteX5" fmla="*/ 1571625 w 2559050"/>
                  <a:gd name="connsiteY5" fmla="*/ 599430 h 1200569"/>
                  <a:gd name="connsiteX6" fmla="*/ 1920875 w 2559050"/>
                  <a:gd name="connsiteY6" fmla="*/ 459730 h 1200569"/>
                  <a:gd name="connsiteX7" fmla="*/ 1968500 w 2559050"/>
                  <a:gd name="connsiteY7" fmla="*/ 932805 h 1200569"/>
                  <a:gd name="connsiteX8" fmla="*/ 2025650 w 2559050"/>
                  <a:gd name="connsiteY8" fmla="*/ 488305 h 1200569"/>
                  <a:gd name="connsiteX9" fmla="*/ 2209800 w 2559050"/>
                  <a:gd name="connsiteY9" fmla="*/ 513705 h 1200569"/>
                  <a:gd name="connsiteX10" fmla="*/ 2251075 w 2559050"/>
                  <a:gd name="connsiteY10" fmla="*/ 15230 h 1200569"/>
                  <a:gd name="connsiteX11" fmla="*/ 2301875 w 2559050"/>
                  <a:gd name="connsiteY11" fmla="*/ 1180455 h 1200569"/>
                  <a:gd name="connsiteX12" fmla="*/ 2498725 w 2559050"/>
                  <a:gd name="connsiteY12" fmla="*/ 701030 h 1200569"/>
                  <a:gd name="connsiteX13" fmla="*/ 2527300 w 2559050"/>
                  <a:gd name="connsiteY13" fmla="*/ 27930 h 1200569"/>
                  <a:gd name="connsiteX14" fmla="*/ 2559050 w 2559050"/>
                  <a:gd name="connsiteY14" fmla="*/ 1193155 h 1200569"/>
                  <a:gd name="connsiteX0" fmla="*/ 0 w 2559050"/>
                  <a:gd name="connsiteY0" fmla="*/ 383530 h 1200569"/>
                  <a:gd name="connsiteX1" fmla="*/ 688975 w 2559050"/>
                  <a:gd name="connsiteY1" fmla="*/ 205730 h 1200569"/>
                  <a:gd name="connsiteX2" fmla="*/ 1209675 w 2559050"/>
                  <a:gd name="connsiteY2" fmla="*/ 310505 h 1200569"/>
                  <a:gd name="connsiteX3" fmla="*/ 1498600 w 2559050"/>
                  <a:gd name="connsiteY3" fmla="*/ 8880 h 1200569"/>
                  <a:gd name="connsiteX4" fmla="*/ 1489075 w 2559050"/>
                  <a:gd name="connsiteY4" fmla="*/ 1196330 h 1200569"/>
                  <a:gd name="connsiteX5" fmla="*/ 1571625 w 2559050"/>
                  <a:gd name="connsiteY5" fmla="*/ 599430 h 1200569"/>
                  <a:gd name="connsiteX6" fmla="*/ 1920875 w 2559050"/>
                  <a:gd name="connsiteY6" fmla="*/ 459730 h 1200569"/>
                  <a:gd name="connsiteX7" fmla="*/ 1968500 w 2559050"/>
                  <a:gd name="connsiteY7" fmla="*/ 932805 h 1200569"/>
                  <a:gd name="connsiteX8" fmla="*/ 2025650 w 2559050"/>
                  <a:gd name="connsiteY8" fmla="*/ 488305 h 1200569"/>
                  <a:gd name="connsiteX9" fmla="*/ 2209800 w 2559050"/>
                  <a:gd name="connsiteY9" fmla="*/ 513705 h 1200569"/>
                  <a:gd name="connsiteX10" fmla="*/ 2251075 w 2559050"/>
                  <a:gd name="connsiteY10" fmla="*/ 15230 h 1200569"/>
                  <a:gd name="connsiteX11" fmla="*/ 2301875 w 2559050"/>
                  <a:gd name="connsiteY11" fmla="*/ 1180455 h 1200569"/>
                  <a:gd name="connsiteX12" fmla="*/ 2498725 w 2559050"/>
                  <a:gd name="connsiteY12" fmla="*/ 701030 h 1200569"/>
                  <a:gd name="connsiteX13" fmla="*/ 2527300 w 2559050"/>
                  <a:gd name="connsiteY13" fmla="*/ 27930 h 1200569"/>
                  <a:gd name="connsiteX14" fmla="*/ 2559050 w 2559050"/>
                  <a:gd name="connsiteY14" fmla="*/ 1193155 h 1200569"/>
                  <a:gd name="connsiteX0" fmla="*/ 0 w 2559050"/>
                  <a:gd name="connsiteY0" fmla="*/ 383530 h 1200569"/>
                  <a:gd name="connsiteX1" fmla="*/ 688975 w 2559050"/>
                  <a:gd name="connsiteY1" fmla="*/ 205730 h 1200569"/>
                  <a:gd name="connsiteX2" fmla="*/ 1209675 w 2559050"/>
                  <a:gd name="connsiteY2" fmla="*/ 310505 h 1200569"/>
                  <a:gd name="connsiteX3" fmla="*/ 1498600 w 2559050"/>
                  <a:gd name="connsiteY3" fmla="*/ 8880 h 1200569"/>
                  <a:gd name="connsiteX4" fmla="*/ 1489075 w 2559050"/>
                  <a:gd name="connsiteY4" fmla="*/ 1196330 h 1200569"/>
                  <a:gd name="connsiteX5" fmla="*/ 1571625 w 2559050"/>
                  <a:gd name="connsiteY5" fmla="*/ 599430 h 1200569"/>
                  <a:gd name="connsiteX6" fmla="*/ 1920875 w 2559050"/>
                  <a:gd name="connsiteY6" fmla="*/ 459730 h 1200569"/>
                  <a:gd name="connsiteX7" fmla="*/ 1968500 w 2559050"/>
                  <a:gd name="connsiteY7" fmla="*/ 932805 h 1200569"/>
                  <a:gd name="connsiteX8" fmla="*/ 2025650 w 2559050"/>
                  <a:gd name="connsiteY8" fmla="*/ 488305 h 1200569"/>
                  <a:gd name="connsiteX9" fmla="*/ 2209800 w 2559050"/>
                  <a:gd name="connsiteY9" fmla="*/ 513705 h 1200569"/>
                  <a:gd name="connsiteX10" fmla="*/ 2251075 w 2559050"/>
                  <a:gd name="connsiteY10" fmla="*/ 15230 h 1200569"/>
                  <a:gd name="connsiteX11" fmla="*/ 2301875 w 2559050"/>
                  <a:gd name="connsiteY11" fmla="*/ 1180455 h 1200569"/>
                  <a:gd name="connsiteX12" fmla="*/ 2498725 w 2559050"/>
                  <a:gd name="connsiteY12" fmla="*/ 701030 h 1200569"/>
                  <a:gd name="connsiteX13" fmla="*/ 2527300 w 2559050"/>
                  <a:gd name="connsiteY13" fmla="*/ 27930 h 1200569"/>
                  <a:gd name="connsiteX14" fmla="*/ 2559050 w 2559050"/>
                  <a:gd name="connsiteY14" fmla="*/ 1193155 h 1200569"/>
                  <a:gd name="connsiteX0" fmla="*/ 0 w 2584450"/>
                  <a:gd name="connsiteY0" fmla="*/ 383530 h 1200569"/>
                  <a:gd name="connsiteX1" fmla="*/ 688975 w 2584450"/>
                  <a:gd name="connsiteY1" fmla="*/ 205730 h 1200569"/>
                  <a:gd name="connsiteX2" fmla="*/ 1209675 w 2584450"/>
                  <a:gd name="connsiteY2" fmla="*/ 310505 h 1200569"/>
                  <a:gd name="connsiteX3" fmla="*/ 1498600 w 2584450"/>
                  <a:gd name="connsiteY3" fmla="*/ 8880 h 1200569"/>
                  <a:gd name="connsiteX4" fmla="*/ 1489075 w 2584450"/>
                  <a:gd name="connsiteY4" fmla="*/ 1196330 h 1200569"/>
                  <a:gd name="connsiteX5" fmla="*/ 1571625 w 2584450"/>
                  <a:gd name="connsiteY5" fmla="*/ 599430 h 1200569"/>
                  <a:gd name="connsiteX6" fmla="*/ 1920875 w 2584450"/>
                  <a:gd name="connsiteY6" fmla="*/ 459730 h 1200569"/>
                  <a:gd name="connsiteX7" fmla="*/ 1968500 w 2584450"/>
                  <a:gd name="connsiteY7" fmla="*/ 932805 h 1200569"/>
                  <a:gd name="connsiteX8" fmla="*/ 2025650 w 2584450"/>
                  <a:gd name="connsiteY8" fmla="*/ 488305 h 1200569"/>
                  <a:gd name="connsiteX9" fmla="*/ 2209800 w 2584450"/>
                  <a:gd name="connsiteY9" fmla="*/ 513705 h 1200569"/>
                  <a:gd name="connsiteX10" fmla="*/ 2251075 w 2584450"/>
                  <a:gd name="connsiteY10" fmla="*/ 15230 h 1200569"/>
                  <a:gd name="connsiteX11" fmla="*/ 2301875 w 2584450"/>
                  <a:gd name="connsiteY11" fmla="*/ 1180455 h 1200569"/>
                  <a:gd name="connsiteX12" fmla="*/ 2498725 w 2584450"/>
                  <a:gd name="connsiteY12" fmla="*/ 701030 h 1200569"/>
                  <a:gd name="connsiteX13" fmla="*/ 2527300 w 2584450"/>
                  <a:gd name="connsiteY13" fmla="*/ 27930 h 1200569"/>
                  <a:gd name="connsiteX14" fmla="*/ 2584450 w 2584450"/>
                  <a:gd name="connsiteY14" fmla="*/ 1152255 h 1200569"/>
                  <a:gd name="connsiteX0" fmla="*/ 0 w 2584450"/>
                  <a:gd name="connsiteY0" fmla="*/ 383530 h 1200569"/>
                  <a:gd name="connsiteX1" fmla="*/ 688975 w 2584450"/>
                  <a:gd name="connsiteY1" fmla="*/ 205730 h 1200569"/>
                  <a:gd name="connsiteX2" fmla="*/ 1209675 w 2584450"/>
                  <a:gd name="connsiteY2" fmla="*/ 310505 h 1200569"/>
                  <a:gd name="connsiteX3" fmla="*/ 1498600 w 2584450"/>
                  <a:gd name="connsiteY3" fmla="*/ 8880 h 1200569"/>
                  <a:gd name="connsiteX4" fmla="*/ 1489075 w 2584450"/>
                  <a:gd name="connsiteY4" fmla="*/ 1196330 h 1200569"/>
                  <a:gd name="connsiteX5" fmla="*/ 1571625 w 2584450"/>
                  <a:gd name="connsiteY5" fmla="*/ 599430 h 1200569"/>
                  <a:gd name="connsiteX6" fmla="*/ 1920875 w 2584450"/>
                  <a:gd name="connsiteY6" fmla="*/ 459730 h 1200569"/>
                  <a:gd name="connsiteX7" fmla="*/ 1968500 w 2584450"/>
                  <a:gd name="connsiteY7" fmla="*/ 932805 h 1200569"/>
                  <a:gd name="connsiteX8" fmla="*/ 2025650 w 2584450"/>
                  <a:gd name="connsiteY8" fmla="*/ 488305 h 1200569"/>
                  <a:gd name="connsiteX9" fmla="*/ 2209800 w 2584450"/>
                  <a:gd name="connsiteY9" fmla="*/ 513705 h 1200569"/>
                  <a:gd name="connsiteX10" fmla="*/ 2251075 w 2584450"/>
                  <a:gd name="connsiteY10" fmla="*/ 15230 h 1200569"/>
                  <a:gd name="connsiteX11" fmla="*/ 2301875 w 2584450"/>
                  <a:gd name="connsiteY11" fmla="*/ 1180455 h 1200569"/>
                  <a:gd name="connsiteX12" fmla="*/ 2498725 w 2584450"/>
                  <a:gd name="connsiteY12" fmla="*/ 701030 h 1200569"/>
                  <a:gd name="connsiteX13" fmla="*/ 2527300 w 2584450"/>
                  <a:gd name="connsiteY13" fmla="*/ 27930 h 1200569"/>
                  <a:gd name="connsiteX14" fmla="*/ 2584450 w 2584450"/>
                  <a:gd name="connsiteY14" fmla="*/ 1152255 h 1200569"/>
                  <a:gd name="connsiteX0" fmla="*/ 0 w 2584450"/>
                  <a:gd name="connsiteY0" fmla="*/ 383530 h 1211484"/>
                  <a:gd name="connsiteX1" fmla="*/ 688975 w 2584450"/>
                  <a:gd name="connsiteY1" fmla="*/ 205730 h 1211484"/>
                  <a:gd name="connsiteX2" fmla="*/ 1209675 w 2584450"/>
                  <a:gd name="connsiteY2" fmla="*/ 310505 h 1211484"/>
                  <a:gd name="connsiteX3" fmla="*/ 1498600 w 2584450"/>
                  <a:gd name="connsiteY3" fmla="*/ 8880 h 1211484"/>
                  <a:gd name="connsiteX4" fmla="*/ 1489075 w 2584450"/>
                  <a:gd name="connsiteY4" fmla="*/ 1196330 h 1211484"/>
                  <a:gd name="connsiteX5" fmla="*/ 1571625 w 2584450"/>
                  <a:gd name="connsiteY5" fmla="*/ 599430 h 1211484"/>
                  <a:gd name="connsiteX6" fmla="*/ 1920875 w 2584450"/>
                  <a:gd name="connsiteY6" fmla="*/ 459730 h 1211484"/>
                  <a:gd name="connsiteX7" fmla="*/ 1968500 w 2584450"/>
                  <a:gd name="connsiteY7" fmla="*/ 932805 h 1211484"/>
                  <a:gd name="connsiteX8" fmla="*/ 2025650 w 2584450"/>
                  <a:gd name="connsiteY8" fmla="*/ 488305 h 1211484"/>
                  <a:gd name="connsiteX9" fmla="*/ 2209800 w 2584450"/>
                  <a:gd name="connsiteY9" fmla="*/ 513705 h 1211484"/>
                  <a:gd name="connsiteX10" fmla="*/ 2251075 w 2584450"/>
                  <a:gd name="connsiteY10" fmla="*/ 15230 h 1211484"/>
                  <a:gd name="connsiteX11" fmla="*/ 2301875 w 2584450"/>
                  <a:gd name="connsiteY11" fmla="*/ 1180455 h 1211484"/>
                  <a:gd name="connsiteX12" fmla="*/ 2498725 w 2584450"/>
                  <a:gd name="connsiteY12" fmla="*/ 701030 h 1211484"/>
                  <a:gd name="connsiteX13" fmla="*/ 2527300 w 2584450"/>
                  <a:gd name="connsiteY13" fmla="*/ 27930 h 1211484"/>
                  <a:gd name="connsiteX14" fmla="*/ 2584450 w 2584450"/>
                  <a:gd name="connsiteY14" fmla="*/ 1152255 h 1211484"/>
                  <a:gd name="connsiteX0" fmla="*/ 0 w 2584450"/>
                  <a:gd name="connsiteY0" fmla="*/ 383530 h 1200613"/>
                  <a:gd name="connsiteX1" fmla="*/ 688975 w 2584450"/>
                  <a:gd name="connsiteY1" fmla="*/ 205730 h 1200613"/>
                  <a:gd name="connsiteX2" fmla="*/ 1209675 w 2584450"/>
                  <a:gd name="connsiteY2" fmla="*/ 310505 h 1200613"/>
                  <a:gd name="connsiteX3" fmla="*/ 1498600 w 2584450"/>
                  <a:gd name="connsiteY3" fmla="*/ 8880 h 1200613"/>
                  <a:gd name="connsiteX4" fmla="*/ 1489075 w 2584450"/>
                  <a:gd name="connsiteY4" fmla="*/ 1196330 h 1200613"/>
                  <a:gd name="connsiteX5" fmla="*/ 1571625 w 2584450"/>
                  <a:gd name="connsiteY5" fmla="*/ 599430 h 1200613"/>
                  <a:gd name="connsiteX6" fmla="*/ 1920875 w 2584450"/>
                  <a:gd name="connsiteY6" fmla="*/ 459730 h 1200613"/>
                  <a:gd name="connsiteX7" fmla="*/ 1968500 w 2584450"/>
                  <a:gd name="connsiteY7" fmla="*/ 932805 h 1200613"/>
                  <a:gd name="connsiteX8" fmla="*/ 2025650 w 2584450"/>
                  <a:gd name="connsiteY8" fmla="*/ 488305 h 1200613"/>
                  <a:gd name="connsiteX9" fmla="*/ 2209800 w 2584450"/>
                  <a:gd name="connsiteY9" fmla="*/ 513705 h 1200613"/>
                  <a:gd name="connsiteX10" fmla="*/ 2251075 w 2584450"/>
                  <a:gd name="connsiteY10" fmla="*/ 15230 h 1200613"/>
                  <a:gd name="connsiteX11" fmla="*/ 2301875 w 2584450"/>
                  <a:gd name="connsiteY11" fmla="*/ 1180455 h 1200613"/>
                  <a:gd name="connsiteX12" fmla="*/ 2498725 w 2584450"/>
                  <a:gd name="connsiteY12" fmla="*/ 701030 h 1200613"/>
                  <a:gd name="connsiteX13" fmla="*/ 2543175 w 2584450"/>
                  <a:gd name="connsiteY13" fmla="*/ 21113 h 1200613"/>
                  <a:gd name="connsiteX14" fmla="*/ 2584450 w 2584450"/>
                  <a:gd name="connsiteY14" fmla="*/ 1152255 h 1200613"/>
                  <a:gd name="connsiteX0" fmla="*/ 0 w 2584450"/>
                  <a:gd name="connsiteY0" fmla="*/ 392246 h 1209329"/>
                  <a:gd name="connsiteX1" fmla="*/ 688975 w 2584450"/>
                  <a:gd name="connsiteY1" fmla="*/ 214446 h 1209329"/>
                  <a:gd name="connsiteX2" fmla="*/ 1209675 w 2584450"/>
                  <a:gd name="connsiteY2" fmla="*/ 319221 h 1209329"/>
                  <a:gd name="connsiteX3" fmla="*/ 1498600 w 2584450"/>
                  <a:gd name="connsiteY3" fmla="*/ 17596 h 1209329"/>
                  <a:gd name="connsiteX4" fmla="*/ 1489075 w 2584450"/>
                  <a:gd name="connsiteY4" fmla="*/ 1205046 h 1209329"/>
                  <a:gd name="connsiteX5" fmla="*/ 1571625 w 2584450"/>
                  <a:gd name="connsiteY5" fmla="*/ 608146 h 1209329"/>
                  <a:gd name="connsiteX6" fmla="*/ 1920875 w 2584450"/>
                  <a:gd name="connsiteY6" fmla="*/ 468446 h 1209329"/>
                  <a:gd name="connsiteX7" fmla="*/ 1968500 w 2584450"/>
                  <a:gd name="connsiteY7" fmla="*/ 941521 h 1209329"/>
                  <a:gd name="connsiteX8" fmla="*/ 2025650 w 2584450"/>
                  <a:gd name="connsiteY8" fmla="*/ 497021 h 1209329"/>
                  <a:gd name="connsiteX9" fmla="*/ 2209800 w 2584450"/>
                  <a:gd name="connsiteY9" fmla="*/ 522421 h 1209329"/>
                  <a:gd name="connsiteX10" fmla="*/ 2251075 w 2584450"/>
                  <a:gd name="connsiteY10" fmla="*/ 23946 h 1209329"/>
                  <a:gd name="connsiteX11" fmla="*/ 2301875 w 2584450"/>
                  <a:gd name="connsiteY11" fmla="*/ 1189171 h 1209329"/>
                  <a:gd name="connsiteX12" fmla="*/ 2498725 w 2584450"/>
                  <a:gd name="connsiteY12" fmla="*/ 709746 h 1209329"/>
                  <a:gd name="connsiteX13" fmla="*/ 2543175 w 2584450"/>
                  <a:gd name="connsiteY13" fmla="*/ 29829 h 1209329"/>
                  <a:gd name="connsiteX14" fmla="*/ 2584450 w 2584450"/>
                  <a:gd name="connsiteY14" fmla="*/ 1160971 h 120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4450" h="1209329">
                    <a:moveTo>
                      <a:pt x="0" y="392246"/>
                    </a:moveTo>
                    <a:cubicBezTo>
                      <a:pt x="247914" y="308108"/>
                      <a:pt x="487363" y="226617"/>
                      <a:pt x="688975" y="214446"/>
                    </a:cubicBezTo>
                    <a:cubicBezTo>
                      <a:pt x="890588" y="202275"/>
                      <a:pt x="1074737" y="352029"/>
                      <a:pt x="1209675" y="319221"/>
                    </a:cubicBezTo>
                    <a:cubicBezTo>
                      <a:pt x="1344613" y="286413"/>
                      <a:pt x="1461558" y="3309"/>
                      <a:pt x="1498600" y="17596"/>
                    </a:cubicBezTo>
                    <a:cubicBezTo>
                      <a:pt x="1535642" y="31883"/>
                      <a:pt x="1470554" y="1198696"/>
                      <a:pt x="1489075" y="1205046"/>
                    </a:cubicBezTo>
                    <a:cubicBezTo>
                      <a:pt x="1507596" y="1211396"/>
                      <a:pt x="1486958" y="635663"/>
                      <a:pt x="1571625" y="608146"/>
                    </a:cubicBezTo>
                    <a:cubicBezTo>
                      <a:pt x="1656292" y="580629"/>
                      <a:pt x="1854729" y="536709"/>
                      <a:pt x="1920875" y="468446"/>
                    </a:cubicBezTo>
                    <a:cubicBezTo>
                      <a:pt x="1987021" y="400183"/>
                      <a:pt x="1951037" y="936758"/>
                      <a:pt x="1968500" y="941521"/>
                    </a:cubicBezTo>
                    <a:cubicBezTo>
                      <a:pt x="1985963" y="946284"/>
                      <a:pt x="1985433" y="566871"/>
                      <a:pt x="2025650" y="497021"/>
                    </a:cubicBezTo>
                    <a:cubicBezTo>
                      <a:pt x="2065867" y="427171"/>
                      <a:pt x="2172229" y="601267"/>
                      <a:pt x="2209800" y="522421"/>
                    </a:cubicBezTo>
                    <a:cubicBezTo>
                      <a:pt x="2247371" y="443575"/>
                      <a:pt x="2235729" y="-87179"/>
                      <a:pt x="2251075" y="23946"/>
                    </a:cubicBezTo>
                    <a:cubicBezTo>
                      <a:pt x="2266421" y="135071"/>
                      <a:pt x="2260600" y="1074871"/>
                      <a:pt x="2301875" y="1189171"/>
                    </a:cubicBezTo>
                    <a:cubicBezTo>
                      <a:pt x="2343150" y="1303471"/>
                      <a:pt x="2458508" y="902970"/>
                      <a:pt x="2498725" y="709746"/>
                    </a:cubicBezTo>
                    <a:cubicBezTo>
                      <a:pt x="2538942" y="516522"/>
                      <a:pt x="2538413" y="-147627"/>
                      <a:pt x="2543175" y="29829"/>
                    </a:cubicBezTo>
                    <a:cubicBezTo>
                      <a:pt x="2547937" y="207285"/>
                      <a:pt x="2529152" y="636412"/>
                      <a:pt x="2584450" y="1160971"/>
                    </a:cubicBezTo>
                  </a:path>
                </a:pathLst>
              </a:custGeom>
              <a:noFill/>
              <a:ln>
                <a:solidFill>
                  <a:schemeClr val="tx1"/>
                </a:solidFill>
              </a:ln>
              <a:effectLst>
                <a:glow rad="38100">
                  <a:schemeClr val="accent3">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DA9F077F-C71C-5148-8459-9798F651AFE6}"/>
                    </a:ext>
                  </a:extLst>
                </p:cNvPr>
                <p:cNvSpPr txBox="1"/>
                <p:nvPr/>
              </p:nvSpPr>
              <p:spPr>
                <a:xfrm>
                  <a:off x="8340871" y="3850979"/>
                  <a:ext cx="215127" cy="320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2" name="TextBox 161">
                  <a:extLst>
                    <a:ext uri="{FF2B5EF4-FFF2-40B4-BE49-F238E27FC236}">
                      <a16:creationId xmlns:a16="http://schemas.microsoft.com/office/drawing/2014/main" id="{DA9F077F-C71C-5148-8459-9798F651AFE6}"/>
                    </a:ext>
                  </a:extLst>
                </p:cNvPr>
                <p:cNvSpPr txBox="1">
                  <a:spLocks noRot="1" noChangeAspect="1" noMove="1" noResize="1" noEditPoints="1" noAdjustHandles="1" noChangeArrowheads="1" noChangeShapeType="1" noTextEdit="1"/>
                </p:cNvSpPr>
                <p:nvPr/>
              </p:nvSpPr>
              <p:spPr>
                <a:xfrm>
                  <a:off x="8340871" y="3850979"/>
                  <a:ext cx="215127" cy="320465"/>
                </a:xfrm>
                <a:prstGeom prst="rect">
                  <a:avLst/>
                </a:prstGeom>
                <a:blipFill>
                  <a:blip r:embed="rId25"/>
                  <a:stretch>
                    <a:fillRect l="-5556" r="-5556"/>
                  </a:stretch>
                </a:blipFill>
              </p:spPr>
              <p:txBody>
                <a:bodyPr/>
                <a:lstStyle/>
                <a:p>
                  <a:r>
                    <a:rPr lang="en-US">
                      <a:noFill/>
                    </a:rPr>
                    <a:t> </a:t>
                  </a:r>
                </a:p>
              </p:txBody>
            </p:sp>
          </mc:Fallback>
        </mc:AlternateContent>
        <p:sp>
          <p:nvSpPr>
            <p:cNvPr id="163" name="Rectangle 162">
              <a:extLst>
                <a:ext uri="{FF2B5EF4-FFF2-40B4-BE49-F238E27FC236}">
                  <a16:creationId xmlns:a16="http://schemas.microsoft.com/office/drawing/2014/main" id="{948357E4-8025-A548-92E5-3F6761BB9559}"/>
                </a:ext>
              </a:extLst>
            </p:cNvPr>
            <p:cNvSpPr/>
            <p:nvPr/>
          </p:nvSpPr>
          <p:spPr>
            <a:xfrm>
              <a:off x="9851047" y="3813923"/>
              <a:ext cx="452880" cy="427287"/>
            </a:xfrm>
            <a:prstGeom prst="rect">
              <a:avLst/>
            </a:prstGeom>
          </p:spPr>
          <p:txBody>
            <a:bodyPr wrap="none">
              <a:spAutoFit/>
            </a:bodyPr>
            <a:lstStyle/>
            <a:p>
              <a:r>
                <a:rPr lang="en-US" dirty="0"/>
                <a:t>@</a:t>
              </a:r>
            </a:p>
          </p:txBody>
        </p:sp>
        <p:pic>
          <p:nvPicPr>
            <p:cNvPr id="164" name="Graphic 163" descr="House">
              <a:extLst>
                <a:ext uri="{FF2B5EF4-FFF2-40B4-BE49-F238E27FC236}">
                  <a16:creationId xmlns:a16="http://schemas.microsoft.com/office/drawing/2014/main" id="{4F4DD296-6990-404D-B22B-5400364E04C6}"/>
                </a:ext>
              </a:extLst>
            </p:cNvPr>
            <p:cNvPicPr>
              <a:picLocks noChangeAspect="1"/>
            </p:cNvPicPr>
            <p:nvPr/>
          </p:nvPicPr>
          <p:blipFill>
            <a:blip r:embed="rId26">
              <a:extLst>
                <a:ext uri="{96DAC541-7B7A-43D3-8B79-37D633B846F1}">
                  <asvg:svgBlip xmlns:asvg="http://schemas.microsoft.com/office/drawing/2016/SVG/main" r:embed="rId7"/>
                </a:ext>
              </a:extLst>
            </a:blip>
            <a:stretch>
              <a:fillRect/>
            </a:stretch>
          </p:blipFill>
          <p:spPr>
            <a:xfrm>
              <a:off x="10213058" y="3624545"/>
              <a:ext cx="757573" cy="757573"/>
            </a:xfrm>
            <a:prstGeom prst="rect">
              <a:avLst/>
            </a:prstGeom>
          </p:spPr>
        </p:pic>
        <mc:AlternateContent xmlns:mc="http://schemas.openxmlformats.org/markup-compatibility/2006" xmlns:a14="http://schemas.microsoft.com/office/drawing/2010/main">
          <mc:Choice Requires="a14">
            <p:sp>
              <p:nvSpPr>
                <p:cNvPr id="165" name="Rectangle 164">
                  <a:extLst>
                    <a:ext uri="{FF2B5EF4-FFF2-40B4-BE49-F238E27FC236}">
                      <a16:creationId xmlns:a16="http://schemas.microsoft.com/office/drawing/2014/main" id="{FE07EF4F-5BEB-114E-91A5-2613648A4D9E}"/>
                    </a:ext>
                  </a:extLst>
                </p:cNvPr>
                <p:cNvSpPr/>
                <p:nvPr/>
              </p:nvSpPr>
              <p:spPr>
                <a:xfrm>
                  <a:off x="8244323" y="4439267"/>
                  <a:ext cx="21187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ℙ</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0.1</m:t>
                        </m:r>
                      </m:oMath>
                    </m:oMathPara>
                  </a14:m>
                  <a:endParaRPr lang="en-US" dirty="0"/>
                </a:p>
              </p:txBody>
            </p:sp>
          </mc:Choice>
          <mc:Fallback xmlns="">
            <p:sp>
              <p:nvSpPr>
                <p:cNvPr id="165" name="Rectangle 164">
                  <a:extLst>
                    <a:ext uri="{FF2B5EF4-FFF2-40B4-BE49-F238E27FC236}">
                      <a16:creationId xmlns:a16="http://schemas.microsoft.com/office/drawing/2014/main" id="{FE07EF4F-5BEB-114E-91A5-2613648A4D9E}"/>
                    </a:ext>
                  </a:extLst>
                </p:cNvPr>
                <p:cNvSpPr>
                  <a:spLocks noRot="1" noChangeAspect="1" noMove="1" noResize="1" noEditPoints="1" noAdjustHandles="1" noChangeArrowheads="1" noChangeShapeType="1" noTextEdit="1"/>
                </p:cNvSpPr>
                <p:nvPr/>
              </p:nvSpPr>
              <p:spPr>
                <a:xfrm>
                  <a:off x="8244323" y="4439267"/>
                  <a:ext cx="2118785" cy="369332"/>
                </a:xfrm>
                <a:prstGeom prst="rect">
                  <a:avLst/>
                </a:prstGeom>
                <a:blipFill>
                  <a:blip r:embed="rId27"/>
                  <a:stretch>
                    <a:fillRect b="-13333"/>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C34BC51A-432B-CF4F-BE76-1BFE3056592A}"/>
                </a:ext>
              </a:extLst>
            </p:cNvPr>
            <p:cNvCxnSpPr>
              <a:stCxn id="123" idx="0"/>
            </p:cNvCxnSpPr>
            <p:nvPr/>
          </p:nvCxnSpPr>
          <p:spPr>
            <a:xfrm flipV="1">
              <a:off x="7849478" y="1880757"/>
              <a:ext cx="0" cy="80812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6006B18-2339-0C44-8D94-955C2B4658B3}"/>
              </a:ext>
            </a:extLst>
          </p:cNvPr>
          <p:cNvSpPr>
            <a:spLocks noGrp="1"/>
          </p:cNvSpPr>
          <p:nvPr>
            <p:ph type="title"/>
          </p:nvPr>
        </p:nvSpPr>
        <p:spPr>
          <a:xfrm>
            <a:off x="1" y="1"/>
            <a:ext cx="12192000" cy="952500"/>
          </a:xfrm>
        </p:spPr>
        <p:txBody>
          <a:bodyPr>
            <a:noAutofit/>
          </a:bodyPr>
          <a:lstStyle/>
          <a:p>
            <a:r>
              <a:rPr lang="en-US" sz="3600" dirty="0"/>
              <a:t>Working towards monitoring structural health at the urban-scale </a:t>
            </a:r>
          </a:p>
        </p:txBody>
      </p:sp>
    </p:spTree>
    <p:extLst>
      <p:ext uri="{BB962C8B-B14F-4D97-AF65-F5344CB8AC3E}">
        <p14:creationId xmlns:p14="http://schemas.microsoft.com/office/powerpoint/2010/main" val="16284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CD0D-82CE-E540-8C60-4BACBDA9F8E1}"/>
              </a:ext>
            </a:extLst>
          </p:cNvPr>
          <p:cNvSpPr>
            <a:spLocks noGrp="1"/>
          </p:cNvSpPr>
          <p:nvPr>
            <p:ph type="title"/>
          </p:nvPr>
        </p:nvSpPr>
        <p:spPr>
          <a:xfrm>
            <a:off x="190129" y="1"/>
            <a:ext cx="11821357" cy="952500"/>
          </a:xfrm>
        </p:spPr>
        <p:txBody>
          <a:bodyPr>
            <a:normAutofit fontScale="90000"/>
          </a:bodyPr>
          <a:lstStyle/>
          <a:p>
            <a:r>
              <a:rPr lang="en-US" dirty="0"/>
              <a:t>Background is in historic structures (lots of unknowns!)</a:t>
            </a:r>
          </a:p>
        </p:txBody>
      </p:sp>
      <p:sp>
        <p:nvSpPr>
          <p:cNvPr id="3" name="Content Placeholder 2">
            <a:extLst>
              <a:ext uri="{FF2B5EF4-FFF2-40B4-BE49-F238E27FC236}">
                <a16:creationId xmlns:a16="http://schemas.microsoft.com/office/drawing/2014/main" id="{C18C6F50-C0EA-1043-957A-2156671C6757}"/>
              </a:ext>
            </a:extLst>
          </p:cNvPr>
          <p:cNvSpPr>
            <a:spLocks noGrp="1"/>
          </p:cNvSpPr>
          <p:nvPr>
            <p:ph idx="1"/>
          </p:nvPr>
        </p:nvSpPr>
        <p:spPr>
          <a:xfrm>
            <a:off x="2590800" y="1385048"/>
            <a:ext cx="9415878" cy="4975412"/>
          </a:xfrm>
        </p:spPr>
        <p:txBody>
          <a:bodyPr>
            <a:normAutofit fontScale="92500" lnSpcReduction="20000"/>
          </a:bodyPr>
          <a:lstStyle/>
          <a:p>
            <a:pPr marL="0" indent="0">
              <a:buNone/>
            </a:pPr>
            <a:r>
              <a:rPr lang="en-US" sz="3600" dirty="0"/>
              <a:t>construction typologies we </a:t>
            </a:r>
            <a:r>
              <a:rPr lang="en-US" sz="3600" b="1" dirty="0">
                <a:solidFill>
                  <a:srgbClr val="BF4B1B"/>
                </a:solidFill>
              </a:rPr>
              <a:t>no longer use</a:t>
            </a:r>
          </a:p>
          <a:p>
            <a:pPr marL="0" indent="0">
              <a:buNone/>
            </a:pPr>
            <a:endParaRPr lang="en-US" sz="3600" dirty="0"/>
          </a:p>
          <a:p>
            <a:pPr marL="0" indent="0">
              <a:buNone/>
            </a:pPr>
            <a:endParaRPr lang="en-US" sz="3600" dirty="0"/>
          </a:p>
          <a:p>
            <a:pPr marL="0" indent="0">
              <a:buNone/>
            </a:pPr>
            <a:r>
              <a:rPr lang="en-US" sz="3600" b="1" dirty="0">
                <a:solidFill>
                  <a:srgbClr val="184E93"/>
                </a:solidFill>
              </a:rPr>
              <a:t>deviations</a:t>
            </a:r>
            <a:r>
              <a:rPr lang="en-US" sz="3600" dirty="0"/>
              <a:t> from the construction drawings</a:t>
            </a:r>
          </a:p>
          <a:p>
            <a:pPr marL="0" indent="0">
              <a:buNone/>
            </a:pPr>
            <a:endParaRPr lang="en-US" sz="3600" dirty="0"/>
          </a:p>
          <a:p>
            <a:pPr marL="0" indent="0">
              <a:buNone/>
            </a:pPr>
            <a:endParaRPr lang="en-US" sz="3600" dirty="0"/>
          </a:p>
          <a:p>
            <a:pPr marL="0" indent="0">
              <a:buNone/>
            </a:pPr>
            <a:r>
              <a:rPr lang="en-US" sz="3600" dirty="0"/>
              <a:t>materials at </a:t>
            </a:r>
            <a:r>
              <a:rPr lang="en-US" sz="3600" b="1" dirty="0">
                <a:solidFill>
                  <a:schemeClr val="accent6"/>
                </a:solidFill>
              </a:rPr>
              <a:t>unknown</a:t>
            </a:r>
            <a:r>
              <a:rPr lang="en-US" sz="3600" dirty="0"/>
              <a:t> degradation state</a:t>
            </a:r>
          </a:p>
          <a:p>
            <a:pPr marL="0" indent="0">
              <a:buNone/>
            </a:pPr>
            <a:endParaRPr lang="en-US" sz="3600" dirty="0"/>
          </a:p>
          <a:p>
            <a:pPr marL="0" indent="0">
              <a:buNone/>
            </a:pPr>
            <a:endParaRPr lang="en-US" sz="3600" dirty="0"/>
          </a:p>
          <a:p>
            <a:pPr marL="0" indent="0">
              <a:buNone/>
            </a:pPr>
            <a:r>
              <a:rPr lang="en-US" sz="3600" dirty="0"/>
              <a:t>interventions (which </a:t>
            </a:r>
            <a:r>
              <a:rPr lang="en-US" sz="3600" b="1" dirty="0">
                <a:solidFill>
                  <a:srgbClr val="BF4B1B"/>
                </a:solidFill>
              </a:rPr>
              <a:t>aren’t always documented</a:t>
            </a:r>
            <a:r>
              <a:rPr lang="en-US" sz="3600" dirty="0"/>
              <a:t>)</a:t>
            </a:r>
          </a:p>
        </p:txBody>
      </p:sp>
      <p:sp>
        <p:nvSpPr>
          <p:cNvPr id="4" name="Rectangle 3">
            <a:extLst>
              <a:ext uri="{FF2B5EF4-FFF2-40B4-BE49-F238E27FC236}">
                <a16:creationId xmlns:a16="http://schemas.microsoft.com/office/drawing/2014/main" id="{88A6E9E8-B65E-4A44-A184-BAD8E8CB1559}"/>
              </a:ext>
            </a:extLst>
          </p:cNvPr>
          <p:cNvSpPr/>
          <p:nvPr/>
        </p:nvSpPr>
        <p:spPr>
          <a:xfrm>
            <a:off x="-4245935" y="-1966172"/>
            <a:ext cx="6096000" cy="923330"/>
          </a:xfrm>
          <a:prstGeom prst="rect">
            <a:avLst/>
          </a:prstGeom>
        </p:spPr>
        <p:txBody>
          <a:bodyPr>
            <a:spAutoFit/>
          </a:bodyPr>
          <a:lstStyle/>
          <a:p>
            <a:r>
              <a:rPr lang="en-US"/>
              <a:t>And to understand them, we really have to bring together people from civil engineering, computer science, historic presrentation, archaeology, industry, etc. etc. </a:t>
            </a:r>
            <a:endParaRPr lang="en-US" dirty="0"/>
          </a:p>
        </p:txBody>
      </p:sp>
      <p:pic>
        <p:nvPicPr>
          <p:cNvPr id="6" name="Picture 5">
            <a:extLst>
              <a:ext uri="{FF2B5EF4-FFF2-40B4-BE49-F238E27FC236}">
                <a16:creationId xmlns:a16="http://schemas.microsoft.com/office/drawing/2014/main" id="{5D122A5F-FCF7-BF4F-8CE5-1834C649D152}"/>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Lst>
          </a:blip>
          <a:srcRect l="50000"/>
          <a:stretch/>
        </p:blipFill>
        <p:spPr>
          <a:xfrm>
            <a:off x="704273" y="1221360"/>
            <a:ext cx="1022941" cy="1255428"/>
          </a:xfrm>
          <a:prstGeom prst="rect">
            <a:avLst/>
          </a:prstGeom>
        </p:spPr>
      </p:pic>
      <p:pic>
        <p:nvPicPr>
          <p:cNvPr id="7" name="Picture 6">
            <a:extLst>
              <a:ext uri="{FF2B5EF4-FFF2-40B4-BE49-F238E27FC236}">
                <a16:creationId xmlns:a16="http://schemas.microsoft.com/office/drawing/2014/main" id="{FDF4B564-462A-0C44-BC52-5D5679CEA2B8}"/>
              </a:ext>
            </a:extLst>
          </p:cNvPr>
          <p:cNvPicPr>
            <a:picLocks noChangeAspect="1"/>
          </p:cNvPicPr>
          <p:nvPr/>
        </p:nvPicPr>
        <p:blipFill rotWithShape="1">
          <a:blip r:embed="rId4">
            <a:duotone>
              <a:schemeClr val="accent1">
                <a:shade val="45000"/>
                <a:satMod val="135000"/>
              </a:schemeClr>
              <a:prstClr val="white"/>
            </a:duotone>
          </a:blip>
          <a:srcRect t="7594" b="14163"/>
          <a:stretch/>
        </p:blipFill>
        <p:spPr>
          <a:xfrm>
            <a:off x="448635" y="2687895"/>
            <a:ext cx="1397000" cy="1179076"/>
          </a:xfrm>
          <a:prstGeom prst="rect">
            <a:avLst/>
          </a:prstGeom>
        </p:spPr>
      </p:pic>
      <p:pic>
        <p:nvPicPr>
          <p:cNvPr id="8" name="Picture 7">
            <a:extLst>
              <a:ext uri="{FF2B5EF4-FFF2-40B4-BE49-F238E27FC236}">
                <a16:creationId xmlns:a16="http://schemas.microsoft.com/office/drawing/2014/main" id="{11F6282C-4595-A443-9A5B-C64B6D579B58}"/>
              </a:ext>
            </a:extLst>
          </p:cNvPr>
          <p:cNvPicPr>
            <a:picLocks noChangeAspect="1"/>
          </p:cNvPicPr>
          <p:nvPr/>
        </p:nvPicPr>
        <p:blipFill>
          <a:blip r:embed="rId5">
            <a:duotone>
              <a:schemeClr val="accent6">
                <a:shade val="45000"/>
                <a:satMod val="135000"/>
              </a:schemeClr>
              <a:prstClr val="white"/>
            </a:duotone>
          </a:blip>
          <a:stretch>
            <a:fillRect/>
          </a:stretch>
        </p:blipFill>
        <p:spPr>
          <a:xfrm>
            <a:off x="512430" y="4027290"/>
            <a:ext cx="1397000" cy="1397000"/>
          </a:xfrm>
          <a:prstGeom prst="rect">
            <a:avLst/>
          </a:prstGeom>
        </p:spPr>
      </p:pic>
      <p:pic>
        <p:nvPicPr>
          <p:cNvPr id="9" name="Picture 8">
            <a:extLst>
              <a:ext uri="{FF2B5EF4-FFF2-40B4-BE49-F238E27FC236}">
                <a16:creationId xmlns:a16="http://schemas.microsoft.com/office/drawing/2014/main" id="{DA853F5D-97DA-F649-B45D-3147AD3CEC1F}"/>
              </a:ext>
            </a:extLst>
          </p:cNvPr>
          <p:cNvPicPr>
            <a:picLocks noChangeAspect="1"/>
          </p:cNvPicPr>
          <p:nvPr/>
        </p:nvPicPr>
        <p:blipFill>
          <a:blip r:embed="rId6">
            <a:duotone>
              <a:schemeClr val="accent2">
                <a:shade val="45000"/>
                <a:satMod val="135000"/>
              </a:schemeClr>
              <a:prstClr val="white"/>
            </a:duotone>
          </a:blip>
          <a:stretch>
            <a:fillRect/>
          </a:stretch>
        </p:blipFill>
        <p:spPr>
          <a:xfrm>
            <a:off x="690451" y="5573503"/>
            <a:ext cx="1039776" cy="1039776"/>
          </a:xfrm>
          <a:prstGeom prst="rect">
            <a:avLst/>
          </a:prstGeom>
        </p:spPr>
      </p:pic>
    </p:spTree>
    <p:extLst>
      <p:ext uri="{BB962C8B-B14F-4D97-AF65-F5344CB8AC3E}">
        <p14:creationId xmlns:p14="http://schemas.microsoft.com/office/powerpoint/2010/main" val="388636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6B18-2339-0C44-8D94-955C2B4658B3}"/>
              </a:ext>
            </a:extLst>
          </p:cNvPr>
          <p:cNvSpPr>
            <a:spLocks noGrp="1"/>
          </p:cNvSpPr>
          <p:nvPr>
            <p:ph type="title"/>
          </p:nvPr>
        </p:nvSpPr>
        <p:spPr>
          <a:xfrm>
            <a:off x="1" y="1"/>
            <a:ext cx="12192000" cy="952500"/>
          </a:xfrm>
        </p:spPr>
        <p:txBody>
          <a:bodyPr>
            <a:noAutofit/>
          </a:bodyPr>
          <a:lstStyle/>
          <a:p>
            <a:r>
              <a:rPr lang="en-US" sz="3600" dirty="0"/>
              <a:t>Historic structures introduce unknowns into a network</a:t>
            </a:r>
          </a:p>
        </p:txBody>
      </p:sp>
      <p:sp>
        <p:nvSpPr>
          <p:cNvPr id="6" name="TextBox 5">
            <a:extLst>
              <a:ext uri="{FF2B5EF4-FFF2-40B4-BE49-F238E27FC236}">
                <a16:creationId xmlns:a16="http://schemas.microsoft.com/office/drawing/2014/main" id="{8A41D372-6B5A-024B-BC20-7C6D80A0824F}"/>
              </a:ext>
            </a:extLst>
          </p:cNvPr>
          <p:cNvSpPr txBox="1"/>
          <p:nvPr/>
        </p:nvSpPr>
        <p:spPr>
          <a:xfrm>
            <a:off x="10122195" y="980136"/>
            <a:ext cx="1986234" cy="1569660"/>
          </a:xfrm>
          <a:prstGeom prst="rect">
            <a:avLst/>
          </a:prstGeom>
          <a:noFill/>
        </p:spPr>
        <p:txBody>
          <a:bodyPr wrap="square" rtlCol="0">
            <a:spAutoFit/>
          </a:bodyPr>
          <a:lstStyle/>
          <a:p>
            <a:r>
              <a:rPr lang="en-US" sz="2400" dirty="0">
                <a:latin typeface="+mj-lt"/>
              </a:rPr>
              <a:t>Not highest potential for predictive power!</a:t>
            </a:r>
          </a:p>
        </p:txBody>
      </p:sp>
      <p:pic>
        <p:nvPicPr>
          <p:cNvPr id="12" name="Picture 11">
            <a:extLst>
              <a:ext uri="{FF2B5EF4-FFF2-40B4-BE49-F238E27FC236}">
                <a16:creationId xmlns:a16="http://schemas.microsoft.com/office/drawing/2014/main" id="{F315476D-6850-B44A-A8C6-16CE250DC2FA}"/>
              </a:ext>
            </a:extLst>
          </p:cNvPr>
          <p:cNvPicPr>
            <a:picLocks noChangeAspect="1"/>
          </p:cNvPicPr>
          <p:nvPr/>
        </p:nvPicPr>
        <p:blipFill>
          <a:blip r:embed="rId2"/>
          <a:stretch>
            <a:fillRect/>
          </a:stretch>
        </p:blipFill>
        <p:spPr>
          <a:xfrm>
            <a:off x="464440" y="1007580"/>
            <a:ext cx="9817100" cy="5778500"/>
          </a:xfrm>
          <a:prstGeom prst="rect">
            <a:avLst/>
          </a:prstGeom>
        </p:spPr>
      </p:pic>
      <p:sp>
        <p:nvSpPr>
          <p:cNvPr id="217" name="TextBox 216">
            <a:extLst>
              <a:ext uri="{FF2B5EF4-FFF2-40B4-BE49-F238E27FC236}">
                <a16:creationId xmlns:a16="http://schemas.microsoft.com/office/drawing/2014/main" id="{8D5354DE-97B4-2044-9884-CE91DFBFDE40}"/>
              </a:ext>
            </a:extLst>
          </p:cNvPr>
          <p:cNvSpPr txBox="1"/>
          <p:nvPr/>
        </p:nvSpPr>
        <p:spPr>
          <a:xfrm>
            <a:off x="8743133" y="5564486"/>
            <a:ext cx="3365295" cy="830997"/>
          </a:xfrm>
          <a:prstGeom prst="rect">
            <a:avLst/>
          </a:prstGeom>
          <a:noFill/>
        </p:spPr>
        <p:txBody>
          <a:bodyPr wrap="square" rtlCol="0">
            <a:spAutoFit/>
          </a:bodyPr>
          <a:lstStyle/>
          <a:p>
            <a:r>
              <a:rPr lang="en-US" sz="2400" dirty="0">
                <a:latin typeface="+mj-lt"/>
              </a:rPr>
              <a:t>Less likely to be optimized and/or succeed!</a:t>
            </a:r>
          </a:p>
        </p:txBody>
      </p:sp>
      <p:cxnSp>
        <p:nvCxnSpPr>
          <p:cNvPr id="14" name="Straight Arrow Connector 13">
            <a:extLst>
              <a:ext uri="{FF2B5EF4-FFF2-40B4-BE49-F238E27FC236}">
                <a16:creationId xmlns:a16="http://schemas.microsoft.com/office/drawing/2014/main" id="{E286D895-6B02-B845-A763-4159C616CB19}"/>
              </a:ext>
            </a:extLst>
          </p:cNvPr>
          <p:cNvCxnSpPr/>
          <p:nvPr/>
        </p:nvCxnSpPr>
        <p:spPr>
          <a:xfrm flipH="1" flipV="1">
            <a:off x="8144540" y="5550195"/>
            <a:ext cx="598594" cy="38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E8F16EC5-116E-0A49-8AA6-C5D3007723FC}"/>
              </a:ext>
            </a:extLst>
          </p:cNvPr>
          <p:cNvCxnSpPr>
            <a:cxnSpLocks/>
          </p:cNvCxnSpPr>
          <p:nvPr/>
        </p:nvCxnSpPr>
        <p:spPr>
          <a:xfrm flipH="1">
            <a:off x="7102549" y="5930735"/>
            <a:ext cx="1640585" cy="313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4F0F4C0-E487-A342-9C1F-18C8FF17B63C}"/>
              </a:ext>
            </a:extLst>
          </p:cNvPr>
          <p:cNvSpPr/>
          <p:nvPr/>
        </p:nvSpPr>
        <p:spPr>
          <a:xfrm>
            <a:off x="8584442" y="1007580"/>
            <a:ext cx="3357349" cy="87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D7400AA8-7F99-3343-B524-8E6D2D4EF5B6}"/>
              </a:ext>
            </a:extLst>
          </p:cNvPr>
          <p:cNvSpPr/>
          <p:nvPr/>
        </p:nvSpPr>
        <p:spPr>
          <a:xfrm>
            <a:off x="10114248" y="1764966"/>
            <a:ext cx="1986234" cy="87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29B8FB98-0BD8-224A-9C9C-62E9926A4D7B}"/>
              </a:ext>
            </a:extLst>
          </p:cNvPr>
          <p:cNvSpPr/>
          <p:nvPr/>
        </p:nvSpPr>
        <p:spPr>
          <a:xfrm>
            <a:off x="6929724" y="5910269"/>
            <a:ext cx="4797836" cy="87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7D1181F6-5076-D142-8584-561DA9AE6482}"/>
              </a:ext>
            </a:extLst>
          </p:cNvPr>
          <p:cNvSpPr/>
          <p:nvPr/>
        </p:nvSpPr>
        <p:spPr>
          <a:xfrm>
            <a:off x="8025199" y="5368526"/>
            <a:ext cx="4069750" cy="875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5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2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9" grpId="0" animBg="1"/>
      <p:bldP spid="220" grpId="0" animBg="1"/>
      <p:bldP spid="2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2221E-C1F7-D449-B433-E486E4C20049}"/>
              </a:ext>
            </a:extLst>
          </p:cNvPr>
          <p:cNvSpPr>
            <a:spLocks noGrp="1"/>
          </p:cNvSpPr>
          <p:nvPr>
            <p:ph type="title"/>
          </p:nvPr>
        </p:nvSpPr>
        <p:spPr>
          <a:xfrm>
            <a:off x="1" y="1"/>
            <a:ext cx="12192000" cy="952500"/>
          </a:xfrm>
        </p:spPr>
        <p:txBody>
          <a:bodyPr>
            <a:noAutofit/>
          </a:bodyPr>
          <a:lstStyle/>
          <a:p>
            <a:r>
              <a:rPr lang="en-US" sz="3200" dirty="0"/>
              <a:t>What should we do with historic infrastructure?</a:t>
            </a:r>
          </a:p>
        </p:txBody>
      </p:sp>
      <p:pic>
        <p:nvPicPr>
          <p:cNvPr id="4" name="Picture 3">
            <a:extLst>
              <a:ext uri="{FF2B5EF4-FFF2-40B4-BE49-F238E27FC236}">
                <a16:creationId xmlns:a16="http://schemas.microsoft.com/office/drawing/2014/main" id="{8793FD49-E36B-B741-8389-AA9AD0F8616A}"/>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1265" y="1183352"/>
            <a:ext cx="5094713" cy="5320167"/>
          </a:xfrm>
          <a:prstGeom prst="rect">
            <a:avLst/>
          </a:prstGeom>
        </p:spPr>
      </p:pic>
      <p:pic>
        <p:nvPicPr>
          <p:cNvPr id="5" name="Picture 4">
            <a:extLst>
              <a:ext uri="{FF2B5EF4-FFF2-40B4-BE49-F238E27FC236}">
                <a16:creationId xmlns:a16="http://schemas.microsoft.com/office/drawing/2014/main" id="{F822197E-87C0-C348-A5F8-BC3FC51035C9}"/>
              </a:ext>
            </a:extLst>
          </p:cNvPr>
          <p:cNvPicPr>
            <a:picLocks noChangeAspect="1"/>
          </p:cNvPicPr>
          <p:nvPr/>
        </p:nvPicPr>
        <p:blipFill rotWithShape="1">
          <a:blip r:embed="rId3">
            <a:extLst>
              <a:ext uri="{28A0092B-C50C-407E-A947-70E740481C1C}">
                <a14:useLocalDpi xmlns:a14="http://schemas.microsoft.com/office/drawing/2010/main"/>
              </a:ext>
            </a:extLst>
          </a:blip>
          <a:srcRect b="-3180"/>
          <a:stretch/>
        </p:blipFill>
        <p:spPr>
          <a:xfrm>
            <a:off x="6731535" y="1347941"/>
            <a:ext cx="4916994" cy="5320167"/>
          </a:xfrm>
          <a:prstGeom prst="rect">
            <a:avLst/>
          </a:prstGeom>
        </p:spPr>
      </p:pic>
    </p:spTree>
    <p:extLst>
      <p:ext uri="{BB962C8B-B14F-4D97-AF65-F5344CB8AC3E}">
        <p14:creationId xmlns:p14="http://schemas.microsoft.com/office/powerpoint/2010/main" val="283417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F060-603C-431E-A011-A7F5B6FD8B02}"/>
              </a:ext>
            </a:extLst>
          </p:cNvPr>
          <p:cNvSpPr>
            <a:spLocks noGrp="1"/>
          </p:cNvSpPr>
          <p:nvPr>
            <p:ph type="title"/>
          </p:nvPr>
        </p:nvSpPr>
        <p:spPr/>
        <p:txBody>
          <a:bodyPr>
            <a:normAutofit/>
          </a:bodyPr>
          <a:lstStyle/>
          <a:p>
            <a:r>
              <a:rPr lang="en-US" sz="3600" dirty="0"/>
              <a:t>Historic structures are an ever-increasing part of building stock</a:t>
            </a:r>
          </a:p>
        </p:txBody>
      </p:sp>
      <p:pic>
        <p:nvPicPr>
          <p:cNvPr id="4" name="Picture 3">
            <a:extLst>
              <a:ext uri="{FF2B5EF4-FFF2-40B4-BE49-F238E27FC236}">
                <a16:creationId xmlns:a16="http://schemas.microsoft.com/office/drawing/2014/main" id="{A125EE90-63B2-49FC-A55C-64A401FBC49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90593" y="1293678"/>
            <a:ext cx="4067107" cy="3828535"/>
          </a:xfrm>
          <a:prstGeom prst="rect">
            <a:avLst/>
          </a:prstGeom>
        </p:spPr>
      </p:pic>
      <p:pic>
        <p:nvPicPr>
          <p:cNvPr id="5" name="Picture 4">
            <a:extLst>
              <a:ext uri="{FF2B5EF4-FFF2-40B4-BE49-F238E27FC236}">
                <a16:creationId xmlns:a16="http://schemas.microsoft.com/office/drawing/2014/main" id="{615E5370-A136-4E26-B62F-FAF00FE1A629}"/>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a:ext>
            </a:extLst>
          </a:blip>
          <a:srcRect l="4694" t="5110" r="2890"/>
          <a:stretch/>
        </p:blipFill>
        <p:spPr>
          <a:xfrm>
            <a:off x="4490977" y="1561990"/>
            <a:ext cx="4870019" cy="2340797"/>
          </a:xfrm>
          <a:prstGeom prst="rect">
            <a:avLst/>
          </a:prstGeom>
        </p:spPr>
      </p:pic>
      <p:pic>
        <p:nvPicPr>
          <p:cNvPr id="6" name="Picture 5">
            <a:extLst>
              <a:ext uri="{FF2B5EF4-FFF2-40B4-BE49-F238E27FC236}">
                <a16:creationId xmlns:a16="http://schemas.microsoft.com/office/drawing/2014/main" id="{BEDAA7C3-C448-4C7C-ABFB-C7ABA3DB7E3E}"/>
              </a:ext>
            </a:extLst>
          </p:cNvPr>
          <p:cNvPicPr>
            <a:picLocks noChangeAspect="1"/>
          </p:cNvPicPr>
          <p:nvPr/>
        </p:nvPicPr>
        <p:blipFill>
          <a:blip r:embed="rId5"/>
          <a:stretch>
            <a:fillRect/>
          </a:stretch>
        </p:blipFill>
        <p:spPr>
          <a:xfrm>
            <a:off x="184995" y="5166496"/>
            <a:ext cx="4413322" cy="1062698"/>
          </a:xfrm>
          <a:prstGeom prst="rect">
            <a:avLst/>
          </a:prstGeom>
        </p:spPr>
      </p:pic>
      <p:sp>
        <p:nvSpPr>
          <p:cNvPr id="7" name="Rectangle 6">
            <a:extLst>
              <a:ext uri="{FF2B5EF4-FFF2-40B4-BE49-F238E27FC236}">
                <a16:creationId xmlns:a16="http://schemas.microsoft.com/office/drawing/2014/main" id="{4E5614F1-D524-48C5-BC36-05E09F0ADC24}"/>
              </a:ext>
            </a:extLst>
          </p:cNvPr>
          <p:cNvSpPr>
            <a:spLocks noChangeArrowheads="1"/>
          </p:cNvSpPr>
          <p:nvPr/>
        </p:nvSpPr>
        <p:spPr bwMode="auto">
          <a:xfrm>
            <a:off x="9376064" y="2067220"/>
            <a:ext cx="2741639" cy="587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r>
              <a:rPr lang="it-IT" altLang="it-IT" sz="3600" b="1" dirty="0">
                <a:solidFill>
                  <a:schemeClr val="tx1"/>
                </a:solidFill>
                <a:latin typeface="+mj-lt"/>
              </a:rPr>
              <a:t>New York City</a:t>
            </a:r>
          </a:p>
        </p:txBody>
      </p:sp>
      <p:sp>
        <p:nvSpPr>
          <p:cNvPr id="15" name="Rectangle 14">
            <a:extLst>
              <a:ext uri="{FF2B5EF4-FFF2-40B4-BE49-F238E27FC236}">
                <a16:creationId xmlns:a16="http://schemas.microsoft.com/office/drawing/2014/main" id="{D29AEBE6-E2FD-4152-81CB-983611D6B111}"/>
              </a:ext>
            </a:extLst>
          </p:cNvPr>
          <p:cNvSpPr>
            <a:spLocks noChangeArrowheads="1"/>
          </p:cNvSpPr>
          <p:nvPr/>
        </p:nvSpPr>
        <p:spPr bwMode="auto">
          <a:xfrm>
            <a:off x="6669695" y="5398795"/>
            <a:ext cx="2741639" cy="587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hangingPunct="1">
              <a:lnSpc>
                <a:spcPct val="100000"/>
              </a:lnSpc>
              <a:buClrTx/>
              <a:buFontTx/>
              <a:buNone/>
            </a:pPr>
            <a:endParaRPr lang="it-IT" altLang="it-IT" sz="3600" b="1" dirty="0">
              <a:solidFill>
                <a:schemeClr val="bg1">
                  <a:lumMod val="65000"/>
                </a:schemeClr>
              </a:solidFill>
              <a:latin typeface="+mj-lt"/>
            </a:endParaRPr>
          </a:p>
        </p:txBody>
      </p:sp>
      <p:sp>
        <p:nvSpPr>
          <p:cNvPr id="16" name="Rectangle 15">
            <a:extLst>
              <a:ext uri="{FF2B5EF4-FFF2-40B4-BE49-F238E27FC236}">
                <a16:creationId xmlns:a16="http://schemas.microsoft.com/office/drawing/2014/main" id="{8A2EF2FA-0371-4C25-8D94-455DA281CBCC}"/>
              </a:ext>
            </a:extLst>
          </p:cNvPr>
          <p:cNvSpPr>
            <a:spLocks noChangeArrowheads="1"/>
          </p:cNvSpPr>
          <p:nvPr/>
        </p:nvSpPr>
        <p:spPr bwMode="auto">
          <a:xfrm>
            <a:off x="8776593" y="2704416"/>
            <a:ext cx="3415407" cy="5873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r" eaLnBrk="1" hangingPunct="1">
              <a:lnSpc>
                <a:spcPct val="100000"/>
              </a:lnSpc>
              <a:buClrTx/>
              <a:buFontTx/>
              <a:buNone/>
            </a:pPr>
            <a:r>
              <a:rPr lang="it-IT" altLang="it-IT" sz="2800" b="1" dirty="0">
                <a:solidFill>
                  <a:schemeClr val="tx1"/>
                </a:solidFill>
                <a:latin typeface="+mj-lt"/>
              </a:rPr>
              <a:t>82% &gt; 50 </a:t>
            </a:r>
            <a:r>
              <a:rPr lang="it-IT" altLang="it-IT" sz="2800" b="1" dirty="0" err="1">
                <a:solidFill>
                  <a:schemeClr val="tx1"/>
                </a:solidFill>
                <a:latin typeface="+mj-lt"/>
              </a:rPr>
              <a:t>years</a:t>
            </a:r>
            <a:r>
              <a:rPr lang="it-IT" altLang="it-IT" sz="2800" b="1" dirty="0">
                <a:solidFill>
                  <a:schemeClr val="tx1"/>
                </a:solidFill>
                <a:latin typeface="+mj-lt"/>
              </a:rPr>
              <a:t> </a:t>
            </a:r>
            <a:r>
              <a:rPr lang="it-IT" altLang="it-IT" sz="2800" b="1" dirty="0" err="1">
                <a:solidFill>
                  <a:schemeClr val="tx1"/>
                </a:solidFill>
                <a:latin typeface="+mj-lt"/>
              </a:rPr>
              <a:t>old</a:t>
            </a:r>
            <a:endParaRPr lang="it-IT" altLang="it-IT" sz="2800" b="1" dirty="0">
              <a:solidFill>
                <a:schemeClr val="tx1"/>
              </a:solidFill>
              <a:latin typeface="+mj-lt"/>
            </a:endParaRPr>
          </a:p>
        </p:txBody>
      </p:sp>
      <p:sp>
        <p:nvSpPr>
          <p:cNvPr id="13" name="Rectangle 12">
            <a:extLst>
              <a:ext uri="{FF2B5EF4-FFF2-40B4-BE49-F238E27FC236}">
                <a16:creationId xmlns:a16="http://schemas.microsoft.com/office/drawing/2014/main" id="{253B2C71-A5FC-42D6-BAB0-5547DD92F0B5}"/>
              </a:ext>
            </a:extLst>
          </p:cNvPr>
          <p:cNvSpPr/>
          <p:nvPr/>
        </p:nvSpPr>
        <p:spPr>
          <a:xfrm>
            <a:off x="222582" y="6189899"/>
            <a:ext cx="2124364" cy="276999"/>
          </a:xfrm>
          <a:prstGeom prst="rect">
            <a:avLst/>
          </a:prstGeom>
        </p:spPr>
        <p:txBody>
          <a:bodyPr wrap="none">
            <a:spAutoFit/>
          </a:bodyPr>
          <a:lstStyle/>
          <a:p>
            <a:r>
              <a:rPr lang="en-US" sz="1200" dirty="0"/>
              <a:t>(Preservation Green Lab, 2016)</a:t>
            </a:r>
          </a:p>
        </p:txBody>
      </p:sp>
      <p:sp>
        <p:nvSpPr>
          <p:cNvPr id="3" name="Block Arc 2">
            <a:extLst>
              <a:ext uri="{FF2B5EF4-FFF2-40B4-BE49-F238E27FC236}">
                <a16:creationId xmlns:a16="http://schemas.microsoft.com/office/drawing/2014/main" id="{26A1A521-F8E1-AE45-B0EF-B7C4557BD88F}"/>
              </a:ext>
            </a:extLst>
          </p:cNvPr>
          <p:cNvSpPr/>
          <p:nvPr/>
        </p:nvSpPr>
        <p:spPr>
          <a:xfrm>
            <a:off x="5808626" y="1652587"/>
            <a:ext cx="2149273" cy="2177819"/>
          </a:xfrm>
          <a:prstGeom prst="blockArc">
            <a:avLst>
              <a:gd name="adj1" fmla="val 5498926"/>
              <a:gd name="adj2" fmla="val 1642402"/>
              <a:gd name="adj3" fmla="val 1469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3E13EECF-AE9D-3D49-A67C-1A7134AA83FF}"/>
              </a:ext>
            </a:extLst>
          </p:cNvPr>
          <p:cNvSpPr/>
          <p:nvPr/>
        </p:nvSpPr>
        <p:spPr>
          <a:xfrm>
            <a:off x="5254183" y="1561991"/>
            <a:ext cx="768096"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7765B35-5F0D-FF45-8D67-880006F498BC}"/>
              </a:ext>
            </a:extLst>
          </p:cNvPr>
          <p:cNvSpPr/>
          <p:nvPr/>
        </p:nvSpPr>
        <p:spPr>
          <a:xfrm>
            <a:off x="5128629" y="3283350"/>
            <a:ext cx="679997"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BEAACE-450D-AE4B-AF1D-AD700D8A340D}"/>
              </a:ext>
            </a:extLst>
          </p:cNvPr>
          <p:cNvSpPr/>
          <p:nvPr/>
        </p:nvSpPr>
        <p:spPr>
          <a:xfrm>
            <a:off x="8678344" y="1786019"/>
            <a:ext cx="768096"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6314C4-6C5E-104E-A6DA-8602AD5F8763}"/>
              </a:ext>
            </a:extLst>
          </p:cNvPr>
          <p:cNvSpPr/>
          <p:nvPr/>
        </p:nvSpPr>
        <p:spPr>
          <a:xfrm>
            <a:off x="8604475" y="3233058"/>
            <a:ext cx="768096" cy="224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BCD284F-E688-D44C-A305-00E41DA40FD5}"/>
              </a:ext>
            </a:extLst>
          </p:cNvPr>
          <p:cNvPicPr>
            <a:picLocks noChangeAspect="1"/>
          </p:cNvPicPr>
          <p:nvPr/>
        </p:nvPicPr>
        <p:blipFill rotWithShape="1">
          <a:blip r:embed="rId6">
            <a:extLst>
              <a:ext uri="{28A0092B-C50C-407E-A947-70E740481C1C}">
                <a14:useLocalDpi xmlns:a14="http://schemas.microsoft.com/office/drawing/2010/main"/>
              </a:ext>
            </a:extLst>
          </a:blip>
          <a:srcRect r="49595"/>
          <a:stretch/>
        </p:blipFill>
        <p:spPr>
          <a:xfrm>
            <a:off x="7327094" y="3941948"/>
            <a:ext cx="4600071" cy="2913694"/>
          </a:xfrm>
          <a:prstGeom prst="rect">
            <a:avLst/>
          </a:prstGeom>
        </p:spPr>
      </p:pic>
      <p:pic>
        <p:nvPicPr>
          <p:cNvPr id="22" name="Picture 21">
            <a:extLst>
              <a:ext uri="{FF2B5EF4-FFF2-40B4-BE49-F238E27FC236}">
                <a16:creationId xmlns:a16="http://schemas.microsoft.com/office/drawing/2014/main" id="{C3B6C9BC-D8DF-3A40-A8E3-4E969C868752}"/>
              </a:ext>
            </a:extLst>
          </p:cNvPr>
          <p:cNvPicPr>
            <a:picLocks noChangeAspect="1"/>
          </p:cNvPicPr>
          <p:nvPr/>
        </p:nvPicPr>
        <p:blipFill rotWithShape="1">
          <a:blip r:embed="rId7">
            <a:extLst>
              <a:ext uri="{28A0092B-C50C-407E-A947-70E740481C1C}">
                <a14:useLocalDpi xmlns:a14="http://schemas.microsoft.com/office/drawing/2010/main"/>
              </a:ext>
            </a:extLst>
          </a:blip>
          <a:srcRect l="53688" r="22807"/>
          <a:stretch/>
        </p:blipFill>
        <p:spPr>
          <a:xfrm>
            <a:off x="5075723" y="3904344"/>
            <a:ext cx="2145153" cy="2913694"/>
          </a:xfrm>
          <a:prstGeom prst="rect">
            <a:avLst/>
          </a:prstGeom>
        </p:spPr>
      </p:pic>
    </p:spTree>
    <p:extLst>
      <p:ext uri="{BB962C8B-B14F-4D97-AF65-F5344CB8AC3E}">
        <p14:creationId xmlns:p14="http://schemas.microsoft.com/office/powerpoint/2010/main" val="18025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10140</TotalTime>
  <Words>1069</Words>
  <Application>Microsoft Macintosh PowerPoint</Application>
  <PresentationFormat>Widescreen</PresentationFormat>
  <Paragraphs>201</Paragraphs>
  <Slides>24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PowerPoint Presentation</vt:lpstr>
      <vt:lpstr>Google: smart, sustainable cities</vt:lpstr>
      <vt:lpstr>Working towards monitoring structural health at the urban-scale </vt:lpstr>
      <vt:lpstr>Working towards monitoring structural health at the urban-scale </vt:lpstr>
      <vt:lpstr>Working towards monitoring structural health at the urban-scale </vt:lpstr>
      <vt:lpstr>Background is in historic structures (lots of unknowns!)</vt:lpstr>
      <vt:lpstr>Historic structures introduce unknowns into a network</vt:lpstr>
      <vt:lpstr>What should we do with historic infrastructure?</vt:lpstr>
      <vt:lpstr>Historic structures are an ever-increasing part of building stock</vt:lpstr>
      <vt:lpstr>To address all of these unknowns…</vt:lpstr>
      <vt:lpstr>To address all of these unknowns…</vt:lpstr>
      <vt:lpstr>Diagnostics answers these questions and bridges the gap</vt:lpstr>
      <vt:lpstr>For this reason my research has focused on diagnostics</vt:lpstr>
      <vt:lpstr>For this reason my research has focused on diagnostics</vt:lpstr>
      <vt:lpstr>Today’s lesson</vt:lpstr>
      <vt:lpstr>Exercise: Discuss systems diagram for final project with a partner</vt:lpstr>
      <vt:lpstr>How can we understand relationships in this data?</vt:lpstr>
      <vt:lpstr>Regressions: linear</vt:lpstr>
      <vt:lpstr>Regressions: exponential</vt:lpstr>
      <vt:lpstr>Regressions example in excel</vt:lpstr>
      <vt:lpstr>Factor analysis versus regressions</vt:lpstr>
      <vt:lpstr>Factor analysis</vt:lpstr>
      <vt:lpstr>Factor analysis example in python</vt:lpstr>
      <vt:lpstr>Exercise: Factor analysis and your systems diagrams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K. Napolitano</dc:creator>
  <cp:lastModifiedBy>Rebecca K. Napolitano</cp:lastModifiedBy>
  <cp:revision>21</cp:revision>
  <dcterms:created xsi:type="dcterms:W3CDTF">2019-09-28T14:40:12Z</dcterms:created>
  <dcterms:modified xsi:type="dcterms:W3CDTF">2019-10-07T14:53:15Z</dcterms:modified>
</cp:coreProperties>
</file>